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0" r:id="rId2"/>
    <p:sldMasterId id="2147483768" r:id="rId3"/>
    <p:sldMasterId id="2147483853" r:id="rId4"/>
    <p:sldMasterId id="2147483931" r:id="rId5"/>
    <p:sldMasterId id="2147483992" r:id="rId6"/>
  </p:sldMasterIdLst>
  <p:notesMasterIdLst>
    <p:notesMasterId r:id="rId9"/>
  </p:notesMasterIdLst>
  <p:sldIdLst>
    <p:sldId id="317" r:id="rId7"/>
    <p:sldId id="6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0" autoAdjust="0"/>
    <p:restoredTop sz="73966" autoAdjust="0"/>
  </p:normalViewPr>
  <p:slideViewPr>
    <p:cSldViewPr snapToGrid="0" snapToObjects="1">
      <p:cViewPr varScale="1">
        <p:scale>
          <a:sx n="56" d="100"/>
          <a:sy n="56" d="100"/>
        </p:scale>
        <p:origin x="84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6161-4147-4D4D-BE2C-B4AE70BE7CB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6E5AB-D48C-5947-B190-411BC8D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228600" algn="l" fontAlgn="base" hangingPunct="0"/>
            <a:r>
              <a:rPr lang="en-US" b="1" kern="0" dirty="0">
                <a:solidFill>
                  <a:srgbClr val="0000BE"/>
                </a:solidFill>
                <a:latin typeface="Calibri Light"/>
                <a:sym typeface="Calibri"/>
              </a:rPr>
              <a:t>Programming everything, APIs, Software Defined Networks, containers, DevOps, Open Source, intelligent self-healing network, </a:t>
            </a:r>
          </a:p>
          <a:p>
            <a:pPr marL="0" lvl="1" indent="228600" algn="l" fontAlgn="base" hangingPunct="0"/>
            <a:r>
              <a:rPr lang="en-US" b="1" kern="0" dirty="0">
                <a:solidFill>
                  <a:srgbClr val="0000BE"/>
                </a:solidFill>
                <a:latin typeface="Calibri Light"/>
                <a:sym typeface="Calibri"/>
              </a:rPr>
              <a:t>everything distributed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6E5AB-D48C-5947-B190-411BC8DAA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5400" b="1" baseline="0" dirty="0">
                <a:solidFill>
                  <a:schemeClr val="tx1"/>
                </a:solidFill>
              </a:rPr>
              <a:t>Other potentials:</a:t>
            </a:r>
          </a:p>
          <a:p>
            <a:pPr marL="0" indent="0" fontAlgn="base">
              <a:buNone/>
            </a:pPr>
            <a:endParaRPr lang="en-US" sz="5400" b="1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IDC: Technologies covered include distributed cloud, pervasive AI,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diversified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more. </a:t>
            </a:r>
          </a:p>
          <a:p>
            <a:pPr marL="0" indent="0" fontAlgn="base">
              <a:buNone/>
            </a:pPr>
            <a:r>
              <a:rPr lang="en-US" sz="5400" b="0" baseline="0" dirty="0">
                <a:solidFill>
                  <a:schemeClr val="tx1"/>
                </a:solidFill>
              </a:rPr>
              <a:t>Everything as code, Automating Cyber Security for diversity and scale, Intelligent automation</a:t>
            </a:r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fontAlgn="base" hangingPunct="0"/>
            <a:r>
              <a:rPr lang="en-US" sz="5400" b="1" kern="0" dirty="0">
                <a:solidFill>
                  <a:prstClr val="black"/>
                </a:solidFill>
                <a:latin typeface="Calibri Light"/>
                <a:sym typeface="Calibri"/>
              </a:rPr>
              <a:t>1. Preparing for Software Defined Everything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Programming, SDN, containers, DevOps, Open Software, Intelligent network, devices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2. Accelerating the computing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Cloud,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Serverless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cloud edge, HPC, GPUs, Quantum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 Light"/>
                <a:sym typeface="Calibri"/>
              </a:rPr>
              <a:t>3. Living mobile in a mixed reality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Mobile, smart devices, AR,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IoT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NUI, customization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4. Automating Intelligence: Measuring &amp; Automating Everything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AI,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chatbots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NLP, automation, data, APIs, analytics, combinations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5. Handling Cyber Security challenges at scale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Scale, authentication, encryption,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BlockChain</a:t>
            </a:r>
            <a:endParaRPr lang="en-US" b="0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6. Adjusting to changing workforce expectations and habits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Work from anywhere, gaming, sharing, open source, reduced footprint, cord-cutting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endParaRPr lang="en-US" dirty="0"/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4800" b="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PL-logo_Stacked_Red-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71" y="1569592"/>
            <a:ext cx="2881215" cy="1440607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08284" y="2914154"/>
            <a:ext cx="10032295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623110" y="3493463"/>
            <a:ext cx="9998657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PL-logo_Stacked_Red-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24" y="5164669"/>
            <a:ext cx="2881215" cy="1440607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45599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739983" y="4942621"/>
            <a:ext cx="10032295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754805" y="5421290"/>
            <a:ext cx="9998657" cy="8044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12192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7816" y="1476966"/>
            <a:ext cx="5344584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605370" y="1476378"/>
            <a:ext cx="53652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7"/>
            <a:ext cx="12192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_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5156047" y="-227350"/>
            <a:ext cx="7506709" cy="815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53" tIns="20053" rIns="20053" bIns="20053" anchor="ctr">
            <a:spAutoFit/>
          </a:bodyPr>
          <a:lstStyle>
            <a:lvl1pPr>
              <a:defRPr sz="17000" spc="2209"/>
            </a:lvl1pPr>
          </a:lstStyle>
          <a:p>
            <a:pPr defTabSz="914400" hangingPunct="0"/>
            <a:r>
              <a:rPr sz="5037" kern="0">
                <a:solidFill>
                  <a:srgbClr val="000000"/>
                </a:solidFill>
                <a:latin typeface="Calibri Light"/>
                <a:sym typeface="Calibri"/>
              </a:rPr>
              <a:t>SPEAKER NAME</a:t>
            </a:r>
          </a:p>
        </p:txBody>
      </p:sp>
      <p:sp>
        <p:nvSpPr>
          <p:cNvPr id="64" name="Shape 64"/>
          <p:cNvSpPr/>
          <p:nvPr/>
        </p:nvSpPr>
        <p:spPr>
          <a:xfrm>
            <a:off x="13386941" y="2916501"/>
            <a:ext cx="7669189" cy="496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53" tIns="20053" rIns="20053" bIns="20053" anchor="ctr">
            <a:spAutoFit/>
          </a:bodyPr>
          <a:lstStyle>
            <a:lvl1pPr>
              <a:defRPr sz="10000" cap="all" spc="3000"/>
            </a:lvl1pPr>
          </a:lstStyle>
          <a:p>
            <a:pPr defTabSz="914400" hangingPunct="0"/>
            <a:r>
              <a:rPr sz="2963" kern="0">
                <a:solidFill>
                  <a:srgbClr val="000000"/>
                </a:solidFill>
                <a:latin typeface="Calibri Light"/>
                <a:sym typeface="Calibri"/>
              </a:rPr>
              <a:t>TITLE OF SLIDE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359513" y="811333"/>
            <a:ext cx="3683252" cy="54386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>
              <a:defRPr sz="3260" cap="all" spc="196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of slide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Footer mod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7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August 10, 2017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79" y="6492877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https://goto.jpl.nasa.gov/orchestration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1" y="6492877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7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0" y="660483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black">
                    <a:tint val="75000"/>
                  </a:prstClr>
                </a:solidFill>
              </a:rPr>
              <a:t>JPL/Caltech PROPRIETARY—Not for Public Release or Redistribution</a:t>
            </a:r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270A09F0-A977-4F4A-B31E-47E6B162610B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55E08A9E-C25D-F742-9742-781DF67FC497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5998811" y="6347598"/>
            <a:ext cx="189365" cy="17775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FFFFFF">
                    <a:alpha val="40000"/>
                  </a:srgbClr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FFFFFF">
                  <a:alpha val="40000"/>
                </a:srgbClr>
              </a:solidFill>
              <a:sym typeface="Calibri"/>
            </a:endParaRPr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814286" y="1360715"/>
            <a:ext cx="8926287" cy="353785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2" y="5033130"/>
            <a:ext cx="10972799" cy="1588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505859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832050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8158240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pic>
        <p:nvPicPr>
          <p:cNvPr id="25" name="Picture 2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3" name="Picture 12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12876"/>
            <a:ext cx="10998200" cy="48799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12876"/>
            <a:ext cx="10998200" cy="48799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7" name="Picture 16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7120" y="1407694"/>
            <a:ext cx="5344584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14672" y="1407106"/>
            <a:ext cx="53652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6" name="Picture 15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7120" y="1407694"/>
            <a:ext cx="5344584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14672" y="1407106"/>
            <a:ext cx="53652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6" name="Picture 15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2192000" cy="503078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2192000" cy="503078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20" name="Picture 19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665818" y="2594882"/>
            <a:ext cx="9207801" cy="260304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0" name="Picture 19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12192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7638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492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30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11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53293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758776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299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6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9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47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92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5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532" y="2740309"/>
            <a:ext cx="3366943" cy="13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  <a:sym typeface="Calibri"/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  <a:sym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1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25D4999-2F87-B649-B45E-52483FEFF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D1202D6-F1ED-AC47-A095-8ECFA9C47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2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44751" y="6492876"/>
            <a:ext cx="730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9599" y="6492876"/>
            <a:ext cx="1835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7833" y="6492876"/>
            <a:ext cx="1426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8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8" r:id="rId15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11" Type="http://schemas.openxmlformats.org/officeDocument/2006/relationships/hyperlink" Target="https://goto.jpl.nasa.gov/techwaves" TargetMode="External"/><Relationship Id="rId5" Type="http://schemas.openxmlformats.org/officeDocument/2006/relationships/image" Target="../media/image7.jpeg"/><Relationship Id="rId10" Type="http://schemas.openxmlformats.org/officeDocument/2006/relationships/hyperlink" Target="mailto:techwaves@jpl.nasa.gov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282" y="1646351"/>
            <a:ext cx="7445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Everyone becomes a “programmer”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Rapid experimentation </a:t>
            </a:r>
            <a:r>
              <a:rPr lang="en-US" sz="2800" kern="0" dirty="0">
                <a:latin typeface="Calibri Light"/>
                <a:sym typeface="Calibri"/>
              </a:rPr>
              <a:t>in joint software </a:t>
            </a:r>
            <a:br>
              <a:rPr lang="en-US" sz="2800" kern="0" dirty="0">
                <a:latin typeface="Calibri Light"/>
                <a:sym typeface="Calibri"/>
              </a:rPr>
            </a:br>
            <a:r>
              <a:rPr lang="en-US" sz="2800" kern="0" dirty="0">
                <a:latin typeface="Calibri Light"/>
                <a:sym typeface="Calibri"/>
              </a:rPr>
              <a:t>and hardware development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kern="0" dirty="0">
                <a:latin typeface="Calibri Light"/>
                <a:sym typeface="Calibri"/>
              </a:rPr>
              <a:t>Focus on software </a:t>
            </a:r>
            <a:r>
              <a:rPr lang="en-US" sz="2800" b="1" kern="0" dirty="0">
                <a:latin typeface="Calibri Light"/>
                <a:sym typeface="Calibri"/>
              </a:rPr>
              <a:t>training</a:t>
            </a:r>
            <a:r>
              <a:rPr lang="en-US" sz="2800" kern="0" dirty="0">
                <a:latin typeface="Calibri Light"/>
                <a:sym typeface="Calibri"/>
              </a:rPr>
              <a:t>, experimentation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JPL code sharing mentality </a:t>
            </a:r>
            <a:r>
              <a:rPr lang="en-US" sz="2800" kern="0" dirty="0">
                <a:latin typeface="Calibri Light"/>
                <a:sym typeface="Calibri"/>
              </a:rPr>
              <a:t>has grown 100%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Software containers </a:t>
            </a:r>
            <a:r>
              <a:rPr lang="en-US" sz="2800" kern="0" dirty="0">
                <a:latin typeface="Calibri Light"/>
                <a:sym typeface="Calibri"/>
              </a:rPr>
              <a:t>save time/money/risk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kern="0" dirty="0">
                <a:latin typeface="Calibri Light"/>
                <a:sym typeface="Calibri"/>
              </a:rPr>
              <a:t>Investigating in </a:t>
            </a:r>
            <a:r>
              <a:rPr lang="en-US" sz="2800" b="1" kern="0" dirty="0">
                <a:latin typeface="Calibri Light"/>
                <a:sym typeface="Calibri"/>
              </a:rPr>
              <a:t>API</a:t>
            </a:r>
            <a:r>
              <a:rPr lang="en-US" sz="2800" kern="0" dirty="0">
                <a:latin typeface="Calibri Light"/>
                <a:sym typeface="Calibri"/>
              </a:rPr>
              <a:t> management 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Automation</a:t>
            </a:r>
            <a:r>
              <a:rPr lang="en-US" sz="2800" kern="0" dirty="0">
                <a:latin typeface="Calibri Light"/>
                <a:sym typeface="Calibri"/>
              </a:rPr>
              <a:t> is expected and built-in</a:t>
            </a: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b="1" kern="0" dirty="0">
                <a:latin typeface="Calibri Light"/>
                <a:sym typeface="Calibri"/>
              </a:rPr>
              <a:t>Software defined… </a:t>
            </a:r>
            <a:r>
              <a:rPr lang="en-US" sz="2800" kern="0" dirty="0">
                <a:latin typeface="Calibri Light"/>
                <a:sym typeface="Calibri"/>
              </a:rPr>
              <a:t>spacecraft, radios, </a:t>
            </a:r>
            <a:r>
              <a:rPr lang="mr-IN" sz="2800" kern="0" dirty="0">
                <a:latin typeface="Calibri Light"/>
                <a:sym typeface="Calibri"/>
              </a:rPr>
              <a:t>…</a:t>
            </a:r>
            <a:endParaRPr lang="en-US" sz="2800" kern="0" dirty="0">
              <a:latin typeface="Calibri Light"/>
              <a:sym typeface="Calibri"/>
            </a:endParaRPr>
          </a:p>
          <a:p>
            <a:pPr marL="342900" lvl="1" indent="-342900" fontAlgn="base" hangingPunct="0">
              <a:buFont typeface="Arial" charset="0"/>
              <a:buChar char="•"/>
            </a:pPr>
            <a:r>
              <a:rPr lang="en-US" sz="2800" kern="0" dirty="0">
                <a:latin typeface="Calibri Light"/>
                <a:sym typeface="Calibri"/>
              </a:rPr>
              <a:t>Building software-defined, auto-adjustable, self-healing </a:t>
            </a:r>
            <a:r>
              <a:rPr lang="en-US" sz="2800" b="1" kern="0" dirty="0">
                <a:latin typeface="Calibri Light"/>
                <a:sym typeface="Calibri"/>
              </a:rPr>
              <a:t>networks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0641" y="64119"/>
            <a:ext cx="803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base" hangingPunct="0"/>
            <a:r>
              <a:rPr lang="en-US" sz="3200" b="1" kern="0" dirty="0">
                <a:latin typeface="Calibri Light"/>
                <a:sym typeface="Calibri"/>
              </a:rPr>
              <a:t>JPL Perspective on Software </a:t>
            </a:r>
            <a:r>
              <a:rPr lang="en-US" sz="3200" b="1" kern="0">
                <a:latin typeface="Calibri Light"/>
                <a:sym typeface="Calibri"/>
              </a:rPr>
              <a:t>Defined Everything</a:t>
            </a:r>
            <a:endParaRPr lang="en-US" sz="3200" b="1" kern="0" dirty="0">
              <a:latin typeface="Calibri Light"/>
              <a:sym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35898" y="2003950"/>
            <a:ext cx="4729373" cy="3321861"/>
            <a:chOff x="6568294" y="3292241"/>
            <a:chExt cx="4729373" cy="3321861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5842692" y="4017843"/>
              <a:ext cx="3321861" cy="1870658"/>
            </a:xfrm>
            <a:prstGeom prst="trapezoid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952" y="3372929"/>
              <a:ext cx="2858715" cy="3213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4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1961" y="4427236"/>
            <a:ext cx="3129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solidFill>
                  <a:srgbClr val="FF0000"/>
                </a:solidFill>
                <a:latin typeface="Calibri Light"/>
                <a:sym typeface="Calibri"/>
              </a:rPr>
              <a:t>Ubiquitous Computing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9432" y="4311209"/>
            <a:ext cx="410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Software Defined Everything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6558" y="2836046"/>
            <a:ext cx="331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Accelerated Computing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87063" y="979961"/>
            <a:ext cx="3326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Cyber Security challenges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7610" y="867726"/>
            <a:ext cx="1650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New Habits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8594" y="2507726"/>
            <a:ext cx="189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Applied AI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298406" y="2248762"/>
            <a:ext cx="3311026" cy="1875306"/>
            <a:chOff x="5811726" y="3927921"/>
            <a:chExt cx="4525235" cy="254418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726" y="3927921"/>
              <a:ext cx="4525235" cy="254418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7" name="Rectangle 36"/>
            <p:cNvSpPr/>
            <p:nvPr/>
          </p:nvSpPr>
          <p:spPr>
            <a:xfrm>
              <a:off x="6920728" y="4344258"/>
              <a:ext cx="2067726" cy="13779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Built </a:t>
              </a:r>
              <a:r>
                <a:rPr lang="en-US" sz="2000" b="1" dirty="0"/>
                <a:t>in </a:t>
              </a:r>
            </a:p>
            <a:p>
              <a:pPr algn="ctr"/>
              <a:r>
                <a:rPr lang="en-US" sz="2000" b="1" dirty="0"/>
                <a:t>intelligence</a:t>
              </a:r>
            </a:p>
            <a:p>
              <a:pPr algn="ctr"/>
              <a:r>
                <a:rPr lang="en-US" sz="2000" b="1" dirty="0"/>
                <a:t> everywhere</a:t>
              </a:r>
              <a:endParaRPr lang="en-US" sz="2000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40" y="1612269"/>
            <a:ext cx="1641966" cy="113499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45" y="2589883"/>
            <a:ext cx="1633557" cy="10523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875" y="1545444"/>
            <a:ext cx="1766451" cy="106840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63" y="3861315"/>
            <a:ext cx="1632348" cy="10394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030" y="2779781"/>
            <a:ext cx="1568633" cy="108848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63">
            <a:extLst>
              <a:ext uri="{FF2B5EF4-FFF2-40B4-BE49-F238E27FC236}">
                <a16:creationId xmlns:a16="http://schemas.microsoft.com/office/drawing/2014/main" id="{C151F383-0F7D-0741-8DB7-FE5CAD09F1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230" y="3698498"/>
            <a:ext cx="1613477" cy="109556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Rectangle 24"/>
          <p:cNvSpPr/>
          <p:nvPr/>
        </p:nvSpPr>
        <p:spPr>
          <a:xfrm>
            <a:off x="457794" y="4814681"/>
            <a:ext cx="3957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28600" algn="ctr" fontAlgn="base" hangingPunct="0"/>
            <a:r>
              <a:rPr lang="en-US" b="1" kern="0" dirty="0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Mobile, smart devices, AR, </a:t>
            </a:r>
            <a:r>
              <a:rPr lang="en-US" b="1" kern="0" dirty="0" err="1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IoT</a:t>
            </a:r>
            <a:r>
              <a:rPr lang="en-US" b="1" kern="0" dirty="0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, NUI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CF6CC4-4861-064B-8E9C-C158E8059F3D}"/>
              </a:ext>
            </a:extLst>
          </p:cNvPr>
          <p:cNvSpPr/>
          <p:nvPr/>
        </p:nvSpPr>
        <p:spPr>
          <a:xfrm>
            <a:off x="1095501" y="6452820"/>
            <a:ext cx="902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Participate at: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  <a:hlinkClick r:id="rId10"/>
              </a:rPr>
              <a:t>techwaves@jpl.nasa.gov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  <a:hlinkClick r:id="rId11"/>
              </a:rPr>
              <a:t>https://goto.jpl.nasa.gov/techwaves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2BD51F-8C17-894C-9512-4D499FEA5E50}"/>
              </a:ext>
            </a:extLst>
          </p:cNvPr>
          <p:cNvSpPr txBox="1"/>
          <p:nvPr/>
        </p:nvSpPr>
        <p:spPr>
          <a:xfrm>
            <a:off x="1095501" y="5752900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waves will impact everyone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3AA718-ADAC-E143-8393-B27369885E12}"/>
              </a:ext>
            </a:extLst>
          </p:cNvPr>
          <p:cNvSpPr txBox="1"/>
          <p:nvPr/>
        </p:nvSpPr>
        <p:spPr>
          <a:xfrm>
            <a:off x="5520495" y="5752900"/>
            <a:ext cx="582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waves will impact primarily developers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D8D0B-6A61-4942-A8F7-AC9B7DF6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02" y="186767"/>
            <a:ext cx="11865429" cy="62755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3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Surfing the next major technology waves – Ubiquitous Computing</a:t>
            </a:r>
            <a:endParaRPr lang="en-US" sz="3100" b="1" dirty="0">
              <a:effectLst/>
            </a:endParaRPr>
          </a:p>
        </p:txBody>
      </p:sp>
      <p:sp>
        <p:nvSpPr>
          <p:cNvPr id="23" name="Action Button: Beginning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A71222-00FF-0D4A-8539-C5620F26AE13}"/>
              </a:ext>
            </a:extLst>
          </p:cNvPr>
          <p:cNvSpPr/>
          <p:nvPr/>
        </p:nvSpPr>
        <p:spPr>
          <a:xfrm>
            <a:off x="237932" y="5752900"/>
            <a:ext cx="734029" cy="6999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End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DE163F-8A24-2442-B534-DFEFE08133A0}"/>
              </a:ext>
            </a:extLst>
          </p:cNvPr>
          <p:cNvSpPr/>
          <p:nvPr/>
        </p:nvSpPr>
        <p:spPr>
          <a:xfrm>
            <a:off x="11370232" y="5616558"/>
            <a:ext cx="684936" cy="9726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463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2025 EC retreat April 2015 rev 3" id="{8CD29755-7A53-42A7-B4DE-B419525A7F2F}" vid="{1DACF9D5-1D36-4994-9E48-97FFBA499C7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PL_Template_White_4-3_vA4b.pptx" id="{A273D9C3-F434-4959-BA90-775C57F15484}" vid="{198DD84E-9D6D-4780-BC19-BA6D39FEEFE9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64398</TotalTime>
  <Words>138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Helvetica</vt:lpstr>
      <vt:lpstr>Mangal</vt:lpstr>
      <vt:lpstr>3_Office Theme</vt:lpstr>
      <vt:lpstr>2_Office Theme</vt:lpstr>
      <vt:lpstr>Custom Design</vt:lpstr>
      <vt:lpstr>2_Custom Design</vt:lpstr>
      <vt:lpstr>Content Slides</vt:lpstr>
      <vt:lpstr>6_Custom Design</vt:lpstr>
      <vt:lpstr>PowerPoint Presentation</vt:lpstr>
      <vt:lpstr>Surfing the next major technology waves – Ubiquitous Computing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Waves</dc:title>
  <dc:creator>Microsoft Office User</dc:creator>
  <cp:lastModifiedBy>Paul Little</cp:lastModifiedBy>
  <cp:revision>294</cp:revision>
  <cp:lastPrinted>2017-12-05T01:01:40Z</cp:lastPrinted>
  <dcterms:created xsi:type="dcterms:W3CDTF">2017-10-29T20:26:13Z</dcterms:created>
  <dcterms:modified xsi:type="dcterms:W3CDTF">2018-11-06T22:55:21Z</dcterms:modified>
</cp:coreProperties>
</file>