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3" r:id="rId3"/>
    <p:sldMasterId id="2147483754" r:id="rId4"/>
    <p:sldMasterId id="2147483768" r:id="rId5"/>
    <p:sldMasterId id="2147483853" r:id="rId6"/>
    <p:sldMasterId id="2147483931" r:id="rId7"/>
    <p:sldMasterId id="2147483992" r:id="rId8"/>
  </p:sldMasterIdLst>
  <p:notesMasterIdLst>
    <p:notesMasterId r:id="rId19"/>
  </p:notesMasterIdLst>
  <p:sldIdLst>
    <p:sldId id="274" r:id="rId9"/>
    <p:sldId id="291" r:id="rId10"/>
    <p:sldId id="367" r:id="rId11"/>
    <p:sldId id="371" r:id="rId12"/>
    <p:sldId id="275" r:id="rId13"/>
    <p:sldId id="789" r:id="rId14"/>
    <p:sldId id="632" r:id="rId15"/>
    <p:sldId id="358" r:id="rId16"/>
    <p:sldId id="293" r:id="rId17"/>
    <p:sldId id="6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73966" autoAdjust="0"/>
  </p:normalViewPr>
  <p:slideViewPr>
    <p:cSldViewPr snapToGrid="0" snapToObjects="1">
      <p:cViewPr varScale="1">
        <p:scale>
          <a:sx n="56" d="100"/>
          <a:sy n="56" d="100"/>
        </p:scale>
        <p:origin x="84" y="3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36161-4147-4D4D-BE2C-B4AE70BE7CB4}"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6E5AB-D48C-5947-B190-411BC8DAA439}" type="slidenum">
              <a:rPr lang="en-US" smtClean="0"/>
              <a:t>‹#›</a:t>
            </a:fld>
            <a:endParaRPr lang="en-US"/>
          </a:p>
        </p:txBody>
      </p:sp>
    </p:spTree>
    <p:extLst>
      <p:ext uri="{BB962C8B-B14F-4D97-AF65-F5344CB8AC3E}">
        <p14:creationId xmlns:p14="http://schemas.microsoft.com/office/powerpoint/2010/main" val="14346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oto.jpl.nasa.gov/techwav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Title: Innovation at the Edge: How rapid experimentation with emerging technologies is achieving results on Earth and in Space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Presenter: Tom Soderstrom, IT Chief Technology and Innovation Officer, Jet Propulsion Laboratory</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30 minutes total)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Abstract:</a:t>
            </a:r>
            <a:r>
              <a:rPr lang="en-US" sz="1200" kern="1200" dirty="0">
                <a:solidFill>
                  <a:schemeClr val="tx1"/>
                </a:solidFill>
                <a:effectLst/>
                <a:latin typeface="+mn-lt"/>
                <a:ea typeface="+mn-ea"/>
                <a:cs typeface="+mn-cs"/>
              </a:rPr>
              <a:t> New technology comes in waves, and they are coming faster and larger than ever before. NASA’s Jet Propulsion Laboratory is actively surfing the most important technology waves that will affect everyone’s future, both on Earth and in Space. This talk will discuss how advances in technology, working in new ways, and thinking like a startup, can help us reach for answers to important questions for our businesses. Some of the technology waves that will be discussed includes how we can all benefit from Cloud Computing, Internet of Things, Augmented Reality, Intelligent Digital Assistants, and Artificial Intelligence. The presenter will also discuss upcoming missions to Space.</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defTabSz="1828800" hangingPunct="0"/>
            <a:fld id="{FCE5D476-1145-8D42-BCA6-110DCC4A761F}" type="slidenum">
              <a:rPr lang="en-US" sz="3600" kern="0">
                <a:solidFill>
                  <a:prstClr val="black"/>
                </a:solidFill>
                <a:ea typeface="Calibri"/>
                <a:cs typeface="Calibri"/>
                <a:sym typeface="Calibri"/>
              </a:rPr>
              <a:pPr defTabSz="1828800" hangingPunct="0"/>
              <a:t>1</a:t>
            </a:fld>
            <a:endParaRPr lang="en-US" sz="3600" kern="0">
              <a:solidFill>
                <a:prstClr val="black"/>
              </a:solidFill>
              <a:ea typeface="Calibri"/>
              <a:cs typeface="Calibri"/>
              <a:sym typeface="Calibri"/>
            </a:endParaRPr>
          </a:p>
        </p:txBody>
      </p:sp>
    </p:spTree>
    <p:extLst>
      <p:ext uri="{BB962C8B-B14F-4D97-AF65-F5344CB8AC3E}">
        <p14:creationId xmlns:p14="http://schemas.microsoft.com/office/powerpoint/2010/main" val="50421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257300"/>
            <a:ext cx="5486400" cy="3086100"/>
          </a:xfrm>
        </p:spPr>
      </p:sp>
      <p:sp>
        <p:nvSpPr>
          <p:cNvPr id="3" name="Notes Placeholder 2"/>
          <p:cNvSpPr>
            <a:spLocks noGrp="1"/>
          </p:cNvSpPr>
          <p:nvPr>
            <p:ph type="body" idx="1"/>
          </p:nvPr>
        </p:nvSpPr>
        <p:spPr/>
        <p:txBody>
          <a:bodyPr/>
          <a:lstStyle/>
          <a:p>
            <a:r>
              <a:rPr lang="en-US" sz="2400" b="1" i="1" u="sng" dirty="0">
                <a:effectLst/>
                <a:latin typeface="+mj-lt"/>
                <a:ea typeface="+mj-ea"/>
                <a:cs typeface="+mj-cs"/>
                <a:sym typeface="Calibri"/>
              </a:rPr>
              <a:t>Theme</a:t>
            </a:r>
            <a:r>
              <a:rPr lang="en-US" sz="2400" b="1" i="1" dirty="0">
                <a:effectLst/>
                <a:latin typeface="+mj-lt"/>
                <a:ea typeface="+mj-ea"/>
                <a:cs typeface="+mj-cs"/>
                <a:sym typeface="Calibri"/>
              </a:rPr>
              <a:t>: JPL is Daring Mighty Things as it attempts to answer the big questions of humankind. We are using cloud computing and the partnership with AWS has paid off and is going even deeper and farther. AWS has been and continues to be an innovation partner in Space Exploration. It is now mission critical for JPL.</a:t>
            </a:r>
            <a:br>
              <a:rPr lang="en-US" sz="2400" b="1" i="1" dirty="0">
                <a:effectLst/>
                <a:latin typeface="+mj-lt"/>
                <a:ea typeface="+mj-ea"/>
                <a:cs typeface="+mj-cs"/>
                <a:sym typeface="Calibri"/>
              </a:rPr>
            </a:br>
            <a:br>
              <a:rPr lang="en-US" sz="2400" b="1" i="1" dirty="0">
                <a:effectLst/>
                <a:latin typeface="+mj-lt"/>
                <a:ea typeface="+mj-ea"/>
                <a:cs typeface="+mj-cs"/>
                <a:sym typeface="Calibri"/>
              </a:rPr>
            </a:br>
            <a:r>
              <a:rPr lang="en-US" sz="2400" b="1" dirty="0">
                <a:effectLst/>
                <a:latin typeface="+mj-lt"/>
                <a:ea typeface="+mj-ea"/>
                <a:cs typeface="+mj-cs"/>
                <a:sym typeface="Calibri"/>
              </a:rPr>
              <a:t>JPL and NASA are searching for answers to big questions and going where no man or machine have gone before. </a:t>
            </a:r>
            <a:r>
              <a:rPr lang="en-US" sz="2400" dirty="0">
                <a:effectLst/>
                <a:latin typeface="+mj-lt"/>
                <a:ea typeface="+mj-ea"/>
                <a:cs typeface="+mj-cs"/>
                <a:sym typeface="Calibri"/>
              </a:rPr>
              <a:t>A NASA Federally Funded Research Center, JPL’s motto is to Dare Mighty Things (both in Space and on the ground) as we attempt quests to help answer some big questions like…  (fast pictures moving to the questions) </a:t>
            </a:r>
            <a:r>
              <a:rPr lang="en-US" sz="2400" b="1" dirty="0">
                <a:effectLst/>
                <a:latin typeface="+mj-lt"/>
                <a:ea typeface="+mj-ea"/>
                <a:cs typeface="+mj-cs"/>
                <a:sym typeface="Calibri"/>
              </a:rPr>
              <a:t>… </a:t>
            </a:r>
            <a:r>
              <a:rPr lang="en-US" sz="2400" b="1" i="1" dirty="0">
                <a:effectLst/>
                <a:latin typeface="+mj-lt"/>
                <a:ea typeface="+mj-ea"/>
                <a:cs typeface="+mj-cs"/>
                <a:sym typeface="Calibri"/>
              </a:rPr>
              <a:t>How can we help predict disasters on Earth? Is there life in Space? Can we find Earth 2.0? How could we protect Earth against a giant errant asteroid? Can we learn more about Mars so we could one day put humans on Mars?</a:t>
            </a:r>
            <a:r>
              <a:rPr lang="en-US" sz="2400" b="1" dirty="0">
                <a:effectLst/>
                <a:latin typeface="+mj-lt"/>
                <a:ea typeface="+mj-ea"/>
                <a:cs typeface="+mj-cs"/>
                <a:sym typeface="Calibri"/>
              </a:rPr>
              <a:t>  </a:t>
            </a:r>
          </a:p>
          <a:p>
            <a:endParaRPr lang="en-US" sz="2400" b="0" dirty="0">
              <a:effectLst/>
              <a:latin typeface="+mj-lt"/>
              <a:ea typeface="+mj-ea"/>
              <a:cs typeface="+mj-cs"/>
              <a:sym typeface="Calibri"/>
            </a:endParaRPr>
          </a:p>
          <a:p>
            <a:r>
              <a:rPr lang="en-US" sz="2400" b="0" dirty="0">
                <a:effectLst/>
                <a:latin typeface="+mj-lt"/>
                <a:ea typeface="+mj-ea"/>
                <a:cs typeface="+mj-cs"/>
                <a:sym typeface="Calibri"/>
              </a:rPr>
              <a:t>Here are a</a:t>
            </a:r>
            <a:r>
              <a:rPr lang="en-US" sz="2400" b="0" baseline="0" dirty="0">
                <a:effectLst/>
                <a:latin typeface="+mj-lt"/>
                <a:ea typeface="+mj-ea"/>
                <a:cs typeface="+mj-cs"/>
                <a:sym typeface="Calibri"/>
              </a:rPr>
              <a:t> few examples</a:t>
            </a:r>
            <a:endParaRPr lang="en-US" dirty="0">
              <a:effectLst/>
            </a:endParaRPr>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D389288A-BD78-EC48-81B6-C08E556E160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46537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1828800" rtl="0" eaLnBrk="1" fontAlgn="auto" latinLnBrk="0" hangingPunct="0">
              <a:lnSpc>
                <a:spcPct val="100000"/>
              </a:lnSpc>
              <a:spcBef>
                <a:spcPts val="0"/>
              </a:spcBef>
              <a:spcAft>
                <a:spcPts val="0"/>
              </a:spcAft>
              <a:buClrTx/>
              <a:buSzTx/>
              <a:buFontTx/>
              <a:buNone/>
              <a:tabLst/>
              <a:defRPr/>
            </a:pPr>
            <a:fld id="{63A23AC2-B810-F34D-BD40-05F33F3A488A}" type="slidenum">
              <a:rPr kumimoji="0" lang="en-US" sz="3600" b="0" i="0" u="none" strike="noStrike" kern="0" cap="none" spc="0" normalizeH="0" baseline="0" noProof="0">
                <a:ln>
                  <a:noFill/>
                </a:ln>
                <a:solidFill>
                  <a:prstClr val="black"/>
                </a:solidFill>
                <a:effectLst/>
                <a:uLnTx/>
                <a:uFillTx/>
                <a:latin typeface="Calibri" panose="020F0502020204030204"/>
                <a:ea typeface="+mn-ea"/>
                <a:cs typeface="+mn-cs"/>
                <a:sym typeface="Calibri"/>
              </a:rPr>
              <a:pPr marL="0" marR="0" lvl="0" indent="0" algn="r" defTabSz="1828800" rtl="0" eaLnBrk="1" fontAlgn="auto" latinLnBrk="0" hangingPunct="0">
                <a:lnSpc>
                  <a:spcPct val="100000"/>
                </a:lnSpc>
                <a:spcBef>
                  <a:spcPts val="0"/>
                </a:spcBef>
                <a:spcAft>
                  <a:spcPts val="0"/>
                </a:spcAft>
                <a:buClrTx/>
                <a:buSzTx/>
                <a:buFontTx/>
                <a:buNone/>
                <a:tabLst/>
                <a:defRPr/>
              </a:pPr>
              <a:t>4</a:t>
            </a:fld>
            <a:endParaRPr kumimoji="0" lang="en-US" sz="3600" b="0" i="0" u="none" strike="noStrike" kern="0" cap="none" spc="0" normalizeH="0" baseline="0" noProof="0">
              <a:ln>
                <a:noFill/>
              </a:ln>
              <a:solidFill>
                <a:prstClr val="black"/>
              </a:solidFill>
              <a:effectLst/>
              <a:uLnTx/>
              <a:uFillTx/>
              <a:latin typeface="Calibri" panose="020F0502020204030204"/>
              <a:ea typeface="+mn-ea"/>
              <a:cs typeface="+mn-cs"/>
              <a:sym typeface="Calibri"/>
            </a:endParaRPr>
          </a:p>
        </p:txBody>
      </p:sp>
    </p:spTree>
    <p:extLst>
      <p:ext uri="{BB962C8B-B14F-4D97-AF65-F5344CB8AC3E}">
        <p14:creationId xmlns:p14="http://schemas.microsoft.com/office/powerpoint/2010/main" val="2918948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86E5AB-D48C-5947-B190-411BC8DAA439}" type="slidenum">
              <a:rPr lang="en-US" smtClean="0"/>
              <a:t>5</a:t>
            </a:fld>
            <a:endParaRPr lang="en-US"/>
          </a:p>
        </p:txBody>
      </p:sp>
    </p:spTree>
    <p:extLst>
      <p:ext uri="{BB962C8B-B14F-4D97-AF65-F5344CB8AC3E}">
        <p14:creationId xmlns:p14="http://schemas.microsoft.com/office/powerpoint/2010/main" val="82159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kumimoji="0" lang="en-US" sz="5400" b="0" i="0" u="none" strike="noStrike" kern="1200" cap="none" spc="0" normalizeH="0" baseline="0" noProof="0" dirty="0">
                <a:ln>
                  <a:noFill/>
                </a:ln>
                <a:solidFill>
                  <a:prstClr val="black"/>
                </a:solidFill>
                <a:effectLst/>
                <a:uLnTx/>
                <a:uFillTx/>
                <a:latin typeface="+mn-lt"/>
                <a:ea typeface="+mn-ea"/>
                <a:cs typeface="+mn-cs"/>
                <a:sym typeface="Calibri"/>
              </a:rPr>
              <a:t> </a:t>
            </a:r>
            <a:r>
              <a:rPr kumimoji="0" lang="en-US" sz="5400" b="0" i="0" u="none" strike="noStrike" kern="1200" cap="none" spc="0" normalizeH="0" baseline="0" noProof="0" dirty="0">
                <a:ln>
                  <a:noFill/>
                </a:ln>
                <a:solidFill>
                  <a:prstClr val="black"/>
                </a:solidFill>
                <a:effectLst/>
                <a:uLnTx/>
                <a:uFillTx/>
                <a:latin typeface="+mn-lt"/>
                <a:ea typeface="+mn-ea"/>
                <a:cs typeface="+mn-cs"/>
                <a:sym typeface="Calibri"/>
                <a:hlinkClick r:id="rId3"/>
              </a:rPr>
              <a:t>https://goto.jpl.nasa.gov/techwaves</a:t>
            </a:r>
            <a:r>
              <a:rPr kumimoji="0" lang="en-US" sz="5400" b="0" i="0" u="none" strike="noStrike" kern="1200" cap="none" spc="0" normalizeH="0" baseline="0" noProof="0" dirty="0">
                <a:ln>
                  <a:noFill/>
                </a:ln>
                <a:solidFill>
                  <a:prstClr val="black"/>
                </a:solidFill>
                <a:effectLst/>
                <a:uLnTx/>
                <a:uFillTx/>
                <a:latin typeface="+mn-lt"/>
                <a:ea typeface="+mn-ea"/>
                <a:cs typeface="+mn-cs"/>
                <a:sym typeface="Calibri"/>
              </a:rPr>
              <a:t> </a:t>
            </a:r>
            <a:endParaRPr lang="en-US" sz="5400" b="1" baseline="0" dirty="0">
              <a:solidFill>
                <a:schemeClr val="tx1"/>
              </a:solidFill>
            </a:endParaRPr>
          </a:p>
          <a:p>
            <a:pPr marL="0" indent="0" fontAlgn="base">
              <a:buNone/>
            </a:pPr>
            <a:endParaRPr lang="en-US" sz="5400" b="1" baseline="0" dirty="0">
              <a:solidFill>
                <a:schemeClr val="tx1"/>
              </a:solidFill>
            </a:endParaRPr>
          </a:p>
          <a:p>
            <a:pPr marL="0" indent="0" fontAlgn="base">
              <a:buNone/>
            </a:pPr>
            <a:r>
              <a:rPr lang="en-US" sz="5400" b="1" baseline="0" dirty="0">
                <a:solidFill>
                  <a:schemeClr val="tx1"/>
                </a:solidFill>
              </a:rPr>
              <a:t>Other potentials:</a:t>
            </a:r>
          </a:p>
          <a:p>
            <a:pPr marL="0" indent="0" fontAlgn="base">
              <a:buNone/>
            </a:pPr>
            <a:endParaRPr lang="en-US" sz="5400" b="1" baseline="0" dirty="0">
              <a:solidFill>
                <a:schemeClr val="tx1"/>
              </a:solidFill>
            </a:endParaRPr>
          </a:p>
          <a:p>
            <a:pPr marL="0" indent="0" fontAlgn="base">
              <a:buNone/>
            </a:pPr>
            <a:r>
              <a:rPr lang="en-US" sz="1200" b="0" i="0" kern="1200" dirty="0">
                <a:solidFill>
                  <a:schemeClr val="tx1"/>
                </a:solidFill>
                <a:effectLst/>
                <a:latin typeface="+mn-lt"/>
                <a:ea typeface="+mn-ea"/>
                <a:cs typeface="+mn-cs"/>
              </a:rPr>
              <a:t>From IDC: Technologies covered include distributed cloud, pervasive AI, </a:t>
            </a:r>
            <a:r>
              <a:rPr lang="en-US" sz="1200" b="0" i="0" kern="1200" dirty="0" err="1">
                <a:solidFill>
                  <a:schemeClr val="tx1"/>
                </a:solidFill>
                <a:effectLst/>
                <a:latin typeface="+mn-lt"/>
                <a:ea typeface="+mn-ea"/>
                <a:cs typeface="+mn-cs"/>
              </a:rPr>
              <a:t>composable</a:t>
            </a:r>
            <a:r>
              <a:rPr lang="en-US" sz="1200" b="0" i="0" kern="1200" dirty="0">
                <a:solidFill>
                  <a:schemeClr val="tx1"/>
                </a:solidFill>
                <a:effectLst/>
                <a:latin typeface="+mn-lt"/>
                <a:ea typeface="+mn-ea"/>
                <a:cs typeface="+mn-cs"/>
              </a:rPr>
              <a:t> applications, </a:t>
            </a:r>
            <a:r>
              <a:rPr lang="en-US" sz="1200" b="0" i="0" kern="1200" dirty="0" err="1">
                <a:solidFill>
                  <a:schemeClr val="tx1"/>
                </a:solidFill>
                <a:effectLst/>
                <a:latin typeface="+mn-lt"/>
                <a:ea typeface="+mn-ea"/>
                <a:cs typeface="+mn-cs"/>
              </a:rPr>
              <a:t>blockchain</a:t>
            </a:r>
            <a:r>
              <a:rPr lang="en-US" sz="1200" b="0" i="0" kern="1200" dirty="0">
                <a:solidFill>
                  <a:schemeClr val="tx1"/>
                </a:solidFill>
                <a:effectLst/>
                <a:latin typeface="+mn-lt"/>
                <a:ea typeface="+mn-ea"/>
                <a:cs typeface="+mn-cs"/>
              </a:rPr>
              <a:t>, diversified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and more. </a:t>
            </a:r>
          </a:p>
          <a:p>
            <a:pPr marL="0" indent="0" fontAlgn="base">
              <a:buNone/>
            </a:pPr>
            <a:r>
              <a:rPr lang="en-US" sz="5400" b="0" baseline="0" dirty="0">
                <a:solidFill>
                  <a:schemeClr val="tx1"/>
                </a:solidFill>
              </a:rPr>
              <a:t>Everything as code, Automating Cyber Security for diversity and scale, Intelligent automation</a:t>
            </a:r>
          </a:p>
          <a:p>
            <a:pPr marL="0" indent="0" fontAlgn="base">
              <a:buNone/>
            </a:pPr>
            <a:endParaRPr lang="en-US" sz="5400" b="0" baseline="0" dirty="0">
              <a:solidFill>
                <a:schemeClr val="tx1"/>
              </a:solidFill>
            </a:endParaRPr>
          </a:p>
          <a:p>
            <a:pPr fontAlgn="base" hangingPunct="0"/>
            <a:r>
              <a:rPr lang="en-US" sz="5400" b="1" kern="0" dirty="0">
                <a:solidFill>
                  <a:prstClr val="black"/>
                </a:solidFill>
                <a:latin typeface="Calibri Light"/>
                <a:sym typeface="Calibri"/>
              </a:rPr>
              <a:t>1. Preparing for Software Defined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Programming, SDN, containers, DevOps, Open Software, Intelligent network, devices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2. Accelerating the computing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Cloud, </a:t>
            </a:r>
            <a:r>
              <a:rPr lang="en-US" b="0" kern="0" dirty="0" err="1">
                <a:solidFill>
                  <a:srgbClr val="0000BE"/>
                </a:solidFill>
                <a:latin typeface="Calibri Light"/>
                <a:sym typeface="Calibri"/>
              </a:rPr>
              <a:t>Serverless</a:t>
            </a:r>
            <a:r>
              <a:rPr lang="en-US" b="0" kern="0" dirty="0">
                <a:solidFill>
                  <a:srgbClr val="0000BE"/>
                </a:solidFill>
                <a:latin typeface="Calibri Light"/>
                <a:sym typeface="Calibri"/>
              </a:rPr>
              <a:t>, cloud edge, HPC, GPUs, Quantum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Calibri Light"/>
                <a:sym typeface="Calibri"/>
              </a:rPr>
              <a:t>3. Living mobile in a mixed reality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Mobile, smart devices, AR, </a:t>
            </a:r>
            <a:r>
              <a:rPr lang="en-US" b="0" kern="0" dirty="0" err="1">
                <a:solidFill>
                  <a:srgbClr val="0000BE"/>
                </a:solidFill>
                <a:latin typeface="Calibri Light"/>
                <a:sym typeface="Calibri"/>
              </a:rPr>
              <a:t>IoT</a:t>
            </a:r>
            <a:r>
              <a:rPr lang="en-US" b="0" kern="0" dirty="0">
                <a:solidFill>
                  <a:srgbClr val="0000BE"/>
                </a:solidFill>
                <a:latin typeface="Calibri Light"/>
                <a:sym typeface="Calibri"/>
              </a:rPr>
              <a:t>, NUI, customization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4. Automating Intelligence: Measuring &amp; Automating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AI, </a:t>
            </a:r>
            <a:r>
              <a:rPr lang="en-US" b="0" kern="0" dirty="0" err="1">
                <a:solidFill>
                  <a:srgbClr val="0000BE"/>
                </a:solidFill>
                <a:latin typeface="Calibri Light"/>
                <a:sym typeface="Calibri"/>
              </a:rPr>
              <a:t>chatbots</a:t>
            </a:r>
            <a:r>
              <a:rPr lang="en-US" b="0" kern="0" dirty="0">
                <a:solidFill>
                  <a:srgbClr val="0000BE"/>
                </a:solidFill>
                <a:latin typeface="Calibri Light"/>
                <a:sym typeface="Calibri"/>
              </a:rPr>
              <a:t>, NLP, automation, data, APIs, analytics, combinations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5. Handling Cyber Security challenges at scale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Scale, authentication, encryption, </a:t>
            </a:r>
            <a:r>
              <a:rPr lang="en-US" b="0" kern="0" dirty="0" err="1">
                <a:solidFill>
                  <a:srgbClr val="0000BE"/>
                </a:solidFill>
                <a:latin typeface="Calibri Light"/>
                <a:sym typeface="Calibri"/>
              </a:rPr>
              <a:t>BlockChain</a:t>
            </a:r>
            <a:endParaRPr lang="en-US" b="0"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6. Adjusting to changing workforce expectations and habits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Work from anywhere, gaming, sharing, open source, reduced footprint, cord-cutting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endParaRPr lang="en-US" dirty="0"/>
          </a:p>
          <a:p>
            <a:pPr marL="0" indent="0" fontAlgn="base">
              <a:buNone/>
            </a:pPr>
            <a:endParaRPr lang="en-US" sz="5400" b="0" baseline="0" dirty="0">
              <a:solidFill>
                <a:schemeClr val="tx1"/>
              </a:solidFill>
            </a:endParaRPr>
          </a:p>
          <a:p>
            <a:pPr marL="0" indent="0" fontAlgn="base">
              <a:buNone/>
            </a:pPr>
            <a:endParaRPr lang="en-US" sz="5400" b="0" baseline="0" dirty="0">
              <a:solidFill>
                <a:schemeClr val="tx1"/>
              </a:solidFill>
            </a:endParaRPr>
          </a:p>
          <a:p>
            <a:pPr marL="0" indent="0" fontAlgn="base">
              <a:buNone/>
            </a:pPr>
            <a:endParaRPr lang="en-US" sz="4800" b="0" dirty="0">
              <a:solidFill>
                <a:schemeClr val="accent5"/>
              </a:solidFill>
            </a:endParaRPr>
          </a:p>
          <a:p>
            <a:endParaRPr lang="en-US" dirty="0"/>
          </a:p>
        </p:txBody>
      </p:sp>
    </p:spTree>
    <p:extLst>
      <p:ext uri="{BB962C8B-B14F-4D97-AF65-F5344CB8AC3E}">
        <p14:creationId xmlns:p14="http://schemas.microsoft.com/office/powerpoint/2010/main" val="287896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5400" b="1" baseline="0" dirty="0">
                <a:solidFill>
                  <a:schemeClr val="tx1"/>
                </a:solidFill>
              </a:rPr>
              <a:t>Other potentials:</a:t>
            </a:r>
          </a:p>
          <a:p>
            <a:pPr marL="0" indent="0" fontAlgn="base">
              <a:buNone/>
            </a:pPr>
            <a:endParaRPr lang="en-US" sz="5400" b="1" baseline="0" dirty="0">
              <a:solidFill>
                <a:schemeClr val="tx1"/>
              </a:solidFill>
            </a:endParaRPr>
          </a:p>
          <a:p>
            <a:pPr marL="0" indent="0" fontAlgn="base">
              <a:buNone/>
            </a:pPr>
            <a:r>
              <a:rPr lang="en-US" sz="1200" b="0" i="0" kern="1200" dirty="0">
                <a:solidFill>
                  <a:schemeClr val="tx1"/>
                </a:solidFill>
                <a:effectLst/>
                <a:latin typeface="+mn-lt"/>
                <a:ea typeface="+mn-ea"/>
                <a:cs typeface="+mn-cs"/>
              </a:rPr>
              <a:t>From IDC: Technologies covered include distributed cloud, pervasive AI, </a:t>
            </a:r>
            <a:r>
              <a:rPr lang="en-US" sz="1200" b="0" i="0" kern="1200" dirty="0" err="1">
                <a:solidFill>
                  <a:schemeClr val="tx1"/>
                </a:solidFill>
                <a:effectLst/>
                <a:latin typeface="+mn-lt"/>
                <a:ea typeface="+mn-ea"/>
                <a:cs typeface="+mn-cs"/>
              </a:rPr>
              <a:t>composable</a:t>
            </a:r>
            <a:r>
              <a:rPr lang="en-US" sz="1200" b="0" i="0" kern="1200" dirty="0">
                <a:solidFill>
                  <a:schemeClr val="tx1"/>
                </a:solidFill>
                <a:effectLst/>
                <a:latin typeface="+mn-lt"/>
                <a:ea typeface="+mn-ea"/>
                <a:cs typeface="+mn-cs"/>
              </a:rPr>
              <a:t> applications, </a:t>
            </a:r>
            <a:r>
              <a:rPr lang="en-US" sz="1200" b="0" i="0" kern="1200" dirty="0" err="1">
                <a:solidFill>
                  <a:schemeClr val="tx1"/>
                </a:solidFill>
                <a:effectLst/>
                <a:latin typeface="+mn-lt"/>
                <a:ea typeface="+mn-ea"/>
                <a:cs typeface="+mn-cs"/>
              </a:rPr>
              <a:t>blockchain</a:t>
            </a:r>
            <a:r>
              <a:rPr lang="en-US" sz="1200" b="0" i="0" kern="1200" dirty="0">
                <a:solidFill>
                  <a:schemeClr val="tx1"/>
                </a:solidFill>
                <a:effectLst/>
                <a:latin typeface="+mn-lt"/>
                <a:ea typeface="+mn-ea"/>
                <a:cs typeface="+mn-cs"/>
              </a:rPr>
              <a:t>, diversified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and more. </a:t>
            </a:r>
          </a:p>
          <a:p>
            <a:pPr marL="0" indent="0" fontAlgn="base">
              <a:buNone/>
            </a:pPr>
            <a:r>
              <a:rPr lang="en-US" sz="5400" b="0" baseline="0" dirty="0">
                <a:solidFill>
                  <a:schemeClr val="tx1"/>
                </a:solidFill>
              </a:rPr>
              <a:t>Everything as code, Automating Cyber Security for diversity and scale, Intelligent automation</a:t>
            </a:r>
          </a:p>
          <a:p>
            <a:pPr marL="0" indent="0" fontAlgn="base">
              <a:buNone/>
            </a:pPr>
            <a:endParaRPr lang="en-US" sz="5400" b="0" baseline="0" dirty="0">
              <a:solidFill>
                <a:schemeClr val="tx1"/>
              </a:solidFill>
            </a:endParaRPr>
          </a:p>
          <a:p>
            <a:pPr fontAlgn="base" hangingPunct="0"/>
            <a:r>
              <a:rPr lang="en-US" sz="5400" b="1" kern="0" dirty="0">
                <a:solidFill>
                  <a:prstClr val="black"/>
                </a:solidFill>
                <a:latin typeface="Calibri Light"/>
                <a:sym typeface="Calibri"/>
              </a:rPr>
              <a:t>1. Preparing for Software Defined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Programming, SDN, containers, DevOps, Open Software, Intelligent network, devices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2. Accelerating the computing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Cloud, </a:t>
            </a:r>
            <a:r>
              <a:rPr lang="en-US" b="0" kern="0" dirty="0" err="1">
                <a:solidFill>
                  <a:srgbClr val="0000BE"/>
                </a:solidFill>
                <a:latin typeface="Calibri Light"/>
                <a:sym typeface="Calibri"/>
              </a:rPr>
              <a:t>Serverless</a:t>
            </a:r>
            <a:r>
              <a:rPr lang="en-US" b="0" kern="0" dirty="0">
                <a:solidFill>
                  <a:srgbClr val="0000BE"/>
                </a:solidFill>
                <a:latin typeface="Calibri Light"/>
                <a:sym typeface="Calibri"/>
              </a:rPr>
              <a:t>, cloud edge, HPC, GPUs, Quantum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Calibri Light"/>
                <a:sym typeface="Calibri"/>
              </a:rPr>
              <a:t>3. Living mobile in a mixed reality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Mobile, smart devices, AR, </a:t>
            </a:r>
            <a:r>
              <a:rPr lang="en-US" b="0" kern="0" dirty="0" err="1">
                <a:solidFill>
                  <a:srgbClr val="0000BE"/>
                </a:solidFill>
                <a:latin typeface="Calibri Light"/>
                <a:sym typeface="Calibri"/>
              </a:rPr>
              <a:t>IoT</a:t>
            </a:r>
            <a:r>
              <a:rPr lang="en-US" b="0" kern="0" dirty="0">
                <a:solidFill>
                  <a:srgbClr val="0000BE"/>
                </a:solidFill>
                <a:latin typeface="Calibri Light"/>
                <a:sym typeface="Calibri"/>
              </a:rPr>
              <a:t>, NUI, customization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4. Automating Intelligence: Measuring &amp; Automating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AI, </a:t>
            </a:r>
            <a:r>
              <a:rPr lang="en-US" b="0" kern="0" dirty="0" err="1">
                <a:solidFill>
                  <a:srgbClr val="0000BE"/>
                </a:solidFill>
                <a:latin typeface="Calibri Light"/>
                <a:sym typeface="Calibri"/>
              </a:rPr>
              <a:t>chatbots</a:t>
            </a:r>
            <a:r>
              <a:rPr lang="en-US" b="0" kern="0" dirty="0">
                <a:solidFill>
                  <a:srgbClr val="0000BE"/>
                </a:solidFill>
                <a:latin typeface="Calibri Light"/>
                <a:sym typeface="Calibri"/>
              </a:rPr>
              <a:t>, NLP, automation, data, APIs, analytics, combinations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5. Handling Cyber Security challenges at scale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Scale, authentication, encryption, </a:t>
            </a:r>
            <a:r>
              <a:rPr lang="en-US" b="0" kern="0" dirty="0" err="1">
                <a:solidFill>
                  <a:srgbClr val="0000BE"/>
                </a:solidFill>
                <a:latin typeface="Calibri Light"/>
                <a:sym typeface="Calibri"/>
              </a:rPr>
              <a:t>BlockChain</a:t>
            </a:r>
            <a:endParaRPr lang="en-US" b="0"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6. Adjusting to changing workforce expectations and habits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Work from anywhere, gaming, sharing, open source, reduced footprint, cord-cutting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endParaRPr lang="en-US" dirty="0"/>
          </a:p>
          <a:p>
            <a:pPr marL="0" indent="0" fontAlgn="base">
              <a:buNone/>
            </a:pPr>
            <a:endParaRPr lang="en-US" sz="5400" b="0" baseline="0" dirty="0">
              <a:solidFill>
                <a:schemeClr val="tx1"/>
              </a:solidFill>
            </a:endParaRPr>
          </a:p>
          <a:p>
            <a:pPr marL="0" indent="0" fontAlgn="base">
              <a:buNone/>
            </a:pPr>
            <a:endParaRPr lang="en-US" sz="5400" b="0" baseline="0" dirty="0">
              <a:solidFill>
                <a:schemeClr val="tx1"/>
              </a:solidFill>
            </a:endParaRPr>
          </a:p>
          <a:p>
            <a:pPr marL="0" indent="0" fontAlgn="base">
              <a:buNone/>
            </a:pPr>
            <a:endParaRPr lang="en-US" sz="4800" b="0" dirty="0">
              <a:solidFill>
                <a:schemeClr val="accent5"/>
              </a:solidFill>
            </a:endParaRPr>
          </a:p>
          <a:p>
            <a:endParaRPr lang="en-US" dirty="0"/>
          </a:p>
        </p:txBody>
      </p:sp>
    </p:spTree>
    <p:extLst>
      <p:ext uri="{BB962C8B-B14F-4D97-AF65-F5344CB8AC3E}">
        <p14:creationId xmlns:p14="http://schemas.microsoft.com/office/powerpoint/2010/main" val="2703772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228600" algn="l" fontAlgn="base" hangingPunct="0"/>
            <a:r>
              <a:rPr lang="en-US" b="1" kern="0" dirty="0">
                <a:solidFill>
                  <a:srgbClr val="0000BE"/>
                </a:solidFill>
                <a:latin typeface="Calibri Light"/>
                <a:sym typeface="Calibri"/>
              </a:rPr>
              <a:t>Work from anywhere, always connected, gaming, sharing, open source, reduced footprint, cord-cutting</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86E5AB-D48C-5947-B190-411BC8DAA43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482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noRot="1" noChangeAspect="1"/>
          </p:cNvSpPr>
          <p:nvPr>
            <p:ph type="sldImg"/>
          </p:nvPr>
        </p:nvSpPr>
        <p:spPr>
          <a:prstGeom prst="rect">
            <a:avLst/>
          </a:prstGeom>
        </p:spPr>
        <p:txBody>
          <a:bodyPr/>
          <a:lstStyle/>
          <a:p>
            <a:endParaRPr/>
          </a:p>
        </p:txBody>
      </p:sp>
      <p:sp>
        <p:nvSpPr>
          <p:cNvPr id="151" name="Shape 151"/>
          <p:cNvSpPr>
            <a:spLocks noGrp="1"/>
          </p:cNvSpPr>
          <p:nvPr>
            <p:ph type="body" sz="quarter" idx="1"/>
          </p:nvPr>
        </p:nvSpPr>
        <p:spPr>
          <a:prstGeom prst="rect">
            <a:avLst/>
          </a:prstGeom>
        </p:spPr>
        <p:txBody>
          <a:bodyPr/>
          <a:lstStyle/>
          <a:p>
            <a:r>
              <a:rPr dirty="0"/>
              <a:t>The next generation of explorers, including you all, have much more knowledge. They will know what it looks like on their smartphones and NASA apps. They will expect it to work and be amazed with what they find.</a:t>
            </a:r>
            <a:r>
              <a:rPr lang="en-US" dirty="0"/>
              <a:t> And we want their help. They are the future scientists</a:t>
            </a:r>
            <a:r>
              <a:rPr lang="en-US" baseline="0" dirty="0"/>
              <a:t> and engineers. Whether they work for NASA or not, we want their help and participation. </a:t>
            </a:r>
            <a:endParaRPr dirty="0"/>
          </a:p>
        </p:txBody>
      </p:sp>
    </p:spTree>
    <p:extLst>
      <p:ext uri="{BB962C8B-B14F-4D97-AF65-F5344CB8AC3E}">
        <p14:creationId xmlns:p14="http://schemas.microsoft.com/office/powerpoint/2010/main" val="200002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5400" b="1" baseline="0" dirty="0">
                <a:solidFill>
                  <a:schemeClr val="tx1"/>
                </a:solidFill>
              </a:rPr>
              <a:t>Other potentials:</a:t>
            </a:r>
          </a:p>
          <a:p>
            <a:pPr marL="0" indent="0" fontAlgn="base">
              <a:buNone/>
            </a:pPr>
            <a:endParaRPr lang="en-US" sz="5400" b="1" baseline="0" dirty="0">
              <a:solidFill>
                <a:schemeClr val="tx1"/>
              </a:solidFill>
            </a:endParaRPr>
          </a:p>
          <a:p>
            <a:pPr marL="0" indent="0" fontAlgn="base">
              <a:buNone/>
            </a:pPr>
            <a:r>
              <a:rPr lang="en-US" sz="1200" b="0" i="0" kern="1200" dirty="0">
                <a:solidFill>
                  <a:schemeClr val="tx1"/>
                </a:solidFill>
                <a:effectLst/>
                <a:latin typeface="+mn-lt"/>
                <a:ea typeface="+mn-ea"/>
                <a:cs typeface="+mn-cs"/>
              </a:rPr>
              <a:t>From IDC: Technologies covered include distributed cloud, pervasive AI, </a:t>
            </a:r>
            <a:r>
              <a:rPr lang="en-US" sz="1200" b="0" i="0" kern="1200" dirty="0" err="1">
                <a:solidFill>
                  <a:schemeClr val="tx1"/>
                </a:solidFill>
                <a:effectLst/>
                <a:latin typeface="+mn-lt"/>
                <a:ea typeface="+mn-ea"/>
                <a:cs typeface="+mn-cs"/>
              </a:rPr>
              <a:t>composable</a:t>
            </a:r>
            <a:r>
              <a:rPr lang="en-US" sz="1200" b="0" i="0" kern="1200" dirty="0">
                <a:solidFill>
                  <a:schemeClr val="tx1"/>
                </a:solidFill>
                <a:effectLst/>
                <a:latin typeface="+mn-lt"/>
                <a:ea typeface="+mn-ea"/>
                <a:cs typeface="+mn-cs"/>
              </a:rPr>
              <a:t> applications, </a:t>
            </a:r>
            <a:r>
              <a:rPr lang="en-US" sz="1200" b="0" i="0" kern="1200" dirty="0" err="1">
                <a:solidFill>
                  <a:schemeClr val="tx1"/>
                </a:solidFill>
                <a:effectLst/>
                <a:latin typeface="+mn-lt"/>
                <a:ea typeface="+mn-ea"/>
                <a:cs typeface="+mn-cs"/>
              </a:rPr>
              <a:t>blockchain</a:t>
            </a:r>
            <a:r>
              <a:rPr lang="en-US" sz="1200" b="0" i="0" kern="1200" dirty="0">
                <a:solidFill>
                  <a:schemeClr val="tx1"/>
                </a:solidFill>
                <a:effectLst/>
                <a:latin typeface="+mn-lt"/>
                <a:ea typeface="+mn-ea"/>
                <a:cs typeface="+mn-cs"/>
              </a:rPr>
              <a:t>, diversified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and more. </a:t>
            </a:r>
          </a:p>
          <a:p>
            <a:pPr marL="0" indent="0" fontAlgn="base">
              <a:buNone/>
            </a:pPr>
            <a:r>
              <a:rPr lang="en-US" sz="5400" b="0" baseline="0" dirty="0">
                <a:solidFill>
                  <a:schemeClr val="tx1"/>
                </a:solidFill>
              </a:rPr>
              <a:t>Everything as code, Automating Cyber Security for diversity and scale, Intelligent automation</a:t>
            </a:r>
          </a:p>
          <a:p>
            <a:pPr marL="0" indent="0" fontAlgn="base">
              <a:buNone/>
            </a:pPr>
            <a:endParaRPr lang="en-US" sz="5400" b="0" baseline="0" dirty="0">
              <a:solidFill>
                <a:schemeClr val="tx1"/>
              </a:solidFill>
            </a:endParaRPr>
          </a:p>
          <a:p>
            <a:pPr fontAlgn="base" hangingPunct="0"/>
            <a:r>
              <a:rPr lang="en-US" sz="5400" b="1" kern="0" dirty="0">
                <a:solidFill>
                  <a:prstClr val="black"/>
                </a:solidFill>
                <a:latin typeface="Calibri Light"/>
                <a:sym typeface="Calibri"/>
              </a:rPr>
              <a:t>1. Preparing for Software Defined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Programming, SDN, containers, DevOps, Open Software, Intelligent network, devices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2. Accelerating the computing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Cloud, </a:t>
            </a:r>
            <a:r>
              <a:rPr lang="en-US" b="0" kern="0" dirty="0" err="1">
                <a:solidFill>
                  <a:srgbClr val="0000BE"/>
                </a:solidFill>
                <a:latin typeface="Calibri Light"/>
                <a:sym typeface="Calibri"/>
              </a:rPr>
              <a:t>Serverless</a:t>
            </a:r>
            <a:r>
              <a:rPr lang="en-US" b="0" kern="0" dirty="0">
                <a:solidFill>
                  <a:srgbClr val="0000BE"/>
                </a:solidFill>
                <a:latin typeface="Calibri Light"/>
                <a:sym typeface="Calibri"/>
              </a:rPr>
              <a:t>, cloud edge, HPC, GPUs, Quantum</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srgbClr val="000000"/>
                </a:solidFill>
                <a:latin typeface="Calibri Light"/>
                <a:sym typeface="Calibri"/>
              </a:rPr>
              <a:t>3. Living mobile in a mixed reality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Mobile, smart devices, AR, </a:t>
            </a:r>
            <a:r>
              <a:rPr lang="en-US" b="0" kern="0" dirty="0" err="1">
                <a:solidFill>
                  <a:srgbClr val="0000BE"/>
                </a:solidFill>
                <a:latin typeface="Calibri Light"/>
                <a:sym typeface="Calibri"/>
              </a:rPr>
              <a:t>IoT</a:t>
            </a:r>
            <a:r>
              <a:rPr lang="en-US" b="0" kern="0" dirty="0">
                <a:solidFill>
                  <a:srgbClr val="0000BE"/>
                </a:solidFill>
                <a:latin typeface="Calibri Light"/>
                <a:sym typeface="Calibri"/>
              </a:rPr>
              <a:t>, NUI, customization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4. Automating Intelligence: Measuring &amp; Automating Everything</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AI, </a:t>
            </a:r>
            <a:r>
              <a:rPr lang="en-US" b="0" kern="0" dirty="0" err="1">
                <a:solidFill>
                  <a:srgbClr val="0000BE"/>
                </a:solidFill>
                <a:latin typeface="Calibri Light"/>
                <a:sym typeface="Calibri"/>
              </a:rPr>
              <a:t>chatbots</a:t>
            </a:r>
            <a:r>
              <a:rPr lang="en-US" b="0" kern="0" dirty="0">
                <a:solidFill>
                  <a:srgbClr val="0000BE"/>
                </a:solidFill>
                <a:latin typeface="Calibri Light"/>
                <a:sym typeface="Calibri"/>
              </a:rPr>
              <a:t>, NLP, automation, data, APIs, analytics, combinations</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5. Handling Cyber Security challenges at scale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Scale, authentication, encryption, </a:t>
            </a:r>
            <a:r>
              <a:rPr lang="en-US" b="0" kern="0" dirty="0" err="1">
                <a:solidFill>
                  <a:srgbClr val="0000BE"/>
                </a:solidFill>
                <a:latin typeface="Calibri Light"/>
                <a:sym typeface="Calibri"/>
              </a:rPr>
              <a:t>BlockChain</a:t>
            </a:r>
            <a:endParaRPr lang="en-US" b="0"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kern="0" dirty="0">
                <a:solidFill>
                  <a:prstClr val="black"/>
                </a:solidFill>
                <a:latin typeface="Calibri Light"/>
                <a:sym typeface="Calibri"/>
              </a:rPr>
              <a:t>6. Adjusting to changing workforce expectations and habits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0" kern="0" dirty="0">
                <a:solidFill>
                  <a:srgbClr val="0000BE"/>
                </a:solidFill>
                <a:latin typeface="Calibri Light"/>
                <a:sym typeface="Calibri"/>
              </a:rPr>
              <a:t>Work from anywhere, gaming, sharing, open source, reduced footprint, cord-cutting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kern="0" dirty="0">
              <a:solidFill>
                <a:srgbClr val="0000BE"/>
              </a:solidFill>
              <a:latin typeface="Calibri Light"/>
              <a:sym typeface="Calibri"/>
            </a:endParaRPr>
          </a:p>
          <a:p>
            <a:endParaRPr lang="en-US" dirty="0"/>
          </a:p>
          <a:p>
            <a:pPr marL="0" indent="0" fontAlgn="base">
              <a:buNone/>
            </a:pPr>
            <a:endParaRPr lang="en-US" sz="5400" b="0" baseline="0" dirty="0">
              <a:solidFill>
                <a:schemeClr val="tx1"/>
              </a:solidFill>
            </a:endParaRPr>
          </a:p>
          <a:p>
            <a:pPr marL="0" indent="0" fontAlgn="base">
              <a:buNone/>
            </a:pPr>
            <a:endParaRPr lang="en-US" sz="5400" b="0" baseline="0" dirty="0">
              <a:solidFill>
                <a:schemeClr val="tx1"/>
              </a:solidFill>
            </a:endParaRPr>
          </a:p>
          <a:p>
            <a:pPr marL="0" indent="0" fontAlgn="base">
              <a:buNone/>
            </a:pPr>
            <a:endParaRPr lang="en-US" sz="4800" b="0" dirty="0">
              <a:solidFill>
                <a:schemeClr val="accent5"/>
              </a:solidFill>
            </a:endParaRPr>
          </a:p>
          <a:p>
            <a:endParaRPr lang="en-US" dirty="0"/>
          </a:p>
        </p:txBody>
      </p:sp>
    </p:spTree>
    <p:extLst>
      <p:ext uri="{BB962C8B-B14F-4D97-AF65-F5344CB8AC3E}">
        <p14:creationId xmlns:p14="http://schemas.microsoft.com/office/powerpoint/2010/main" val="194996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19F546-FE42-154E-8D8C-4A94DC0B412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101774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9F546-FE42-154E-8D8C-4A94DC0B412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20673945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pic>
        <p:nvPicPr>
          <p:cNvPr id="13" name="Picture 12"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5"/>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6"/>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7"/>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1665818" y="2594882"/>
            <a:ext cx="9207801" cy="2603046"/>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0"/>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9F546-FE42-154E-8D8C-4A94DC0B412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4141043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67638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ext uri="{BB962C8B-B14F-4D97-AF65-F5344CB8AC3E}">
        <p14:creationId xmlns:p14="http://schemas.microsoft.com/office/powerpoint/2010/main" val="39694926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79303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116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fld id="{86CB4B4D-7CA3-9044-876B-883B54F8677D}" type="slidenum">
              <a:t>‹#›</a:t>
            </a:fld>
            <a:endParaRPr/>
          </a:p>
        </p:txBody>
      </p:sp>
    </p:spTree>
    <p:extLst>
      <p:ext uri="{BB962C8B-B14F-4D97-AF65-F5344CB8AC3E}">
        <p14:creationId xmlns:p14="http://schemas.microsoft.com/office/powerpoint/2010/main" val="2560532932"/>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fld id="{86CB4B4D-7CA3-9044-876B-883B54F8677D}" type="slidenum">
              <a:t>‹#›</a:t>
            </a:fld>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extLst>
      <p:ext uri="{BB962C8B-B14F-4D97-AF65-F5344CB8AC3E}">
        <p14:creationId xmlns:p14="http://schemas.microsoft.com/office/powerpoint/2010/main" val="197587767"/>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319029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39786666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40834855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8235590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7924729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8401192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504878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11/2/2018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575252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5" name="Picture 4" descr="JPL-logo_Stacked_RedBlack-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532" y="2740309"/>
            <a:ext cx="3366943" cy="1377386"/>
          </a:xfrm>
          <a:prstGeom prst="rect">
            <a:avLst/>
          </a:prstGeom>
        </p:spPr>
      </p:pic>
    </p:spTree>
    <p:extLst>
      <p:ext uri="{BB962C8B-B14F-4D97-AF65-F5344CB8AC3E}">
        <p14:creationId xmlns:p14="http://schemas.microsoft.com/office/powerpoint/2010/main" val="113175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19F546-FE42-154E-8D8C-4A94DC0B412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510882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90"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pic>
        <p:nvPicPr>
          <p:cNvPr id="3" name="Picture 2"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2771" y="1569592"/>
            <a:ext cx="2881215" cy="1440607"/>
          </a:xfrm>
          <a:prstGeom prst="rect">
            <a:avLst/>
          </a:prstGeom>
        </p:spPr>
      </p:pic>
      <p:sp>
        <p:nvSpPr>
          <p:cNvPr id="9" name="Text Placeholder 4"/>
          <p:cNvSpPr>
            <a:spLocks noGrp="1"/>
          </p:cNvSpPr>
          <p:nvPr>
            <p:ph type="body" sz="quarter" idx="3" hasCustomPrompt="1"/>
          </p:nvPr>
        </p:nvSpPr>
        <p:spPr>
          <a:xfrm>
            <a:off x="1608284" y="2914154"/>
            <a:ext cx="10032295" cy="430183"/>
          </a:xfrm>
          <a:prstGeom prst="rect">
            <a:avLst/>
          </a:prstGeom>
        </p:spPr>
        <p:txBody>
          <a:bodyPr anchor="t"/>
          <a:lstStyle>
            <a:lvl1pPr marL="0" indent="0">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1" name="Text Placeholder 20"/>
          <p:cNvSpPr>
            <a:spLocks noGrp="1"/>
          </p:cNvSpPr>
          <p:nvPr>
            <p:ph type="body" sz="quarter" idx="19" hasCustomPrompt="1"/>
          </p:nvPr>
        </p:nvSpPr>
        <p:spPr>
          <a:xfrm>
            <a:off x="1623110" y="3493463"/>
            <a:ext cx="9998657" cy="1235772"/>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pic>
        <p:nvPicPr>
          <p:cNvPr id="9" name="Picture 8"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4924" y="5164669"/>
            <a:ext cx="2881215" cy="1440607"/>
          </a:xfrm>
          <a:prstGeom prst="rect">
            <a:avLst/>
          </a:prstGeom>
        </p:spPr>
      </p:pic>
      <p:sp>
        <p:nvSpPr>
          <p:cNvPr id="6" name="Picture Placeholder 7"/>
          <p:cNvSpPr>
            <a:spLocks noGrp="1"/>
          </p:cNvSpPr>
          <p:nvPr>
            <p:ph type="pic" sz="quarter" idx="13"/>
          </p:nvPr>
        </p:nvSpPr>
        <p:spPr>
          <a:xfrm>
            <a:off x="0" y="3"/>
            <a:ext cx="12192000" cy="455990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7" name="Text Placeholder 4"/>
          <p:cNvSpPr>
            <a:spLocks noGrp="1"/>
          </p:cNvSpPr>
          <p:nvPr>
            <p:ph type="body" sz="quarter" idx="3" hasCustomPrompt="1"/>
          </p:nvPr>
        </p:nvSpPr>
        <p:spPr>
          <a:xfrm>
            <a:off x="1739983" y="4942621"/>
            <a:ext cx="10032295" cy="430183"/>
          </a:xfrm>
          <a:prstGeom prst="rect">
            <a:avLst/>
          </a:prstGeom>
        </p:spPr>
        <p:txBody>
          <a:bodyPr anchor="t"/>
          <a:lstStyle>
            <a:lvl1pPr marL="0" indent="0" algn="r">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8" name="Text Placeholder 20"/>
          <p:cNvSpPr>
            <a:spLocks noGrp="1"/>
          </p:cNvSpPr>
          <p:nvPr>
            <p:ph type="body" sz="quarter" idx="18" hasCustomPrompt="1"/>
          </p:nvPr>
        </p:nvSpPr>
        <p:spPr>
          <a:xfrm>
            <a:off x="1754805" y="5421290"/>
            <a:ext cx="9998657" cy="804438"/>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3"/>
          <p:cNvSpPr>
            <a:spLocks noGrp="1"/>
          </p:cNvSpPr>
          <p:nvPr>
            <p:ph type="body" sz="quarter" idx="14"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Bulleted Lis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p:nvPr>
        </p:nvSpPr>
        <p:spPr>
          <a:xfrm>
            <a:off x="6237816" y="1476966"/>
            <a:ext cx="5344584" cy="4815887"/>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20"/>
          </p:nvPr>
        </p:nvSpPr>
        <p:spPr>
          <a:xfrm>
            <a:off x="605370" y="1476378"/>
            <a:ext cx="5365201" cy="481647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19F546-FE42-154E-8D8C-4A94DC0B4123}"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758304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8"/>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80" y="6492878"/>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2" y="6492878"/>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5"/>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8"/>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4" name="Picture Placeholder 7"/>
          <p:cNvSpPr>
            <a:spLocks noGrp="1"/>
          </p:cNvSpPr>
          <p:nvPr>
            <p:ph type="pic" sz="quarter" idx="13"/>
          </p:nvPr>
        </p:nvSpPr>
        <p:spPr>
          <a:xfrm>
            <a:off x="0" y="1476377"/>
            <a:ext cx="12192000" cy="481647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le Only - Top Title">
    <p:spTree>
      <p:nvGrpSpPr>
        <p:cNvPr id="1" name=""/>
        <p:cNvGrpSpPr/>
        <p:nvPr/>
      </p:nvGrpSpPr>
      <p:grpSpPr>
        <a:xfrm>
          <a:off x="0" y="0"/>
          <a:ext cx="0" cy="0"/>
          <a:chOff x="0" y="0"/>
          <a:chExt cx="0" cy="0"/>
        </a:xfrm>
      </p:grpSpPr>
      <p:pic>
        <p:nvPicPr>
          <p:cNvPr id="62"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63" name="Shape 63"/>
          <p:cNvSpPr/>
          <p:nvPr/>
        </p:nvSpPr>
        <p:spPr>
          <a:xfrm>
            <a:off x="15156047" y="-227350"/>
            <a:ext cx="7506709" cy="81564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7000" spc="2209"/>
            </a:lvl1pPr>
          </a:lstStyle>
          <a:p>
            <a:pPr defTabSz="914400" hangingPunct="0"/>
            <a:r>
              <a:rPr sz="5037" kern="0">
                <a:solidFill>
                  <a:srgbClr val="000000"/>
                </a:solidFill>
                <a:latin typeface="Calibri Light"/>
                <a:sym typeface="Calibri"/>
              </a:rPr>
              <a:t>SPEAKER NAME</a:t>
            </a:r>
          </a:p>
        </p:txBody>
      </p:sp>
      <p:sp>
        <p:nvSpPr>
          <p:cNvPr id="64" name="Shape 64"/>
          <p:cNvSpPr/>
          <p:nvPr/>
        </p:nvSpPr>
        <p:spPr>
          <a:xfrm>
            <a:off x="13386941" y="2916501"/>
            <a:ext cx="7669189" cy="49645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0000" cap="all" spc="3000"/>
            </a:lvl1pPr>
          </a:lstStyle>
          <a:p>
            <a:pPr defTabSz="914400" hangingPunct="0"/>
            <a:r>
              <a:rPr sz="2963" kern="0">
                <a:solidFill>
                  <a:srgbClr val="000000"/>
                </a:solidFill>
                <a:latin typeface="Calibri Light"/>
                <a:sym typeface="Calibri"/>
              </a:rPr>
              <a:t>TITLE OF SLIDE</a:t>
            </a:r>
          </a:p>
        </p:txBody>
      </p:sp>
      <p:sp>
        <p:nvSpPr>
          <p:cNvPr id="65" name="Shape 65"/>
          <p:cNvSpPr>
            <a:spLocks noGrp="1"/>
          </p:cNvSpPr>
          <p:nvPr>
            <p:ph type="body" sz="quarter" idx="13"/>
          </p:nvPr>
        </p:nvSpPr>
        <p:spPr>
          <a:xfrm>
            <a:off x="359513" y="811333"/>
            <a:ext cx="3683252" cy="543867"/>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66" name="Shape 66"/>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HeaderFooter modified">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prstClr val="black">
                    <a:tint val="75000"/>
                  </a:prstClr>
                </a:solidFill>
              </a:rPr>
              <a:t>August 10, 2017</a:t>
            </a:r>
          </a:p>
        </p:txBody>
      </p:sp>
      <p:sp>
        <p:nvSpPr>
          <p:cNvPr id="14"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solidFill>
                  <a:prstClr val="black">
                    <a:tint val="75000"/>
                  </a:prstClr>
                </a:solidFill>
              </a:rPr>
              <a:t>https://goto.jpl.nasa.gov/orchestration</a:t>
            </a:r>
          </a:p>
        </p:txBody>
      </p:sp>
      <p:sp>
        <p:nvSpPr>
          <p:cNvPr id="15"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a:solidFill>
                <a:prstClr val="black">
                  <a:tint val="75000"/>
                </a:prstClr>
              </a:solidFill>
            </a:endParaRPr>
          </a:p>
        </p:txBody>
      </p:sp>
      <p:sp>
        <p:nvSpPr>
          <p:cNvPr id="16" name="Title 1"/>
          <p:cNvSpPr>
            <a:spLocks noGrp="1"/>
          </p:cNvSpPr>
          <p:nvPr>
            <p:ph type="ctrTitle" hasCustomPrompt="1"/>
          </p:nvPr>
        </p:nvSpPr>
        <p:spPr>
          <a:xfrm>
            <a:off x="605368" y="454027"/>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19F546-FE42-154E-8D8C-4A94DC0B412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1657837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C254BB-6854-4893-B510-576D1548A736}"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w No Image">
    <p:spTree>
      <p:nvGrpSpPr>
        <p:cNvPr id="1" name=""/>
        <p:cNvGrpSpPr/>
        <p:nvPr/>
      </p:nvGrpSpPr>
      <p:grpSpPr>
        <a:xfrm>
          <a:off x="0" y="0"/>
          <a:ext cx="0" cy="0"/>
          <a:chOff x="0" y="0"/>
          <a:chExt cx="0" cy="0"/>
        </a:xfrm>
      </p:grpSpPr>
      <p:pic>
        <p:nvPicPr>
          <p:cNvPr id="3" name="Picture 2"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12770" y="1569591"/>
            <a:ext cx="2881215" cy="1440607"/>
          </a:xfrm>
          <a:prstGeom prst="rect">
            <a:avLst/>
          </a:prstGeom>
        </p:spPr>
      </p:pic>
      <p:sp>
        <p:nvSpPr>
          <p:cNvPr id="9" name="Text Placeholder 4"/>
          <p:cNvSpPr>
            <a:spLocks noGrp="1"/>
          </p:cNvSpPr>
          <p:nvPr>
            <p:ph type="body" sz="quarter" idx="3" hasCustomPrompt="1"/>
          </p:nvPr>
        </p:nvSpPr>
        <p:spPr>
          <a:xfrm>
            <a:off x="1608284" y="2914153"/>
            <a:ext cx="10032295" cy="430183"/>
          </a:xfrm>
          <a:prstGeom prst="rect">
            <a:avLst/>
          </a:prstGeom>
        </p:spPr>
        <p:txBody>
          <a:bodyPr anchor="t"/>
          <a:lstStyle>
            <a:lvl1pPr marL="0" indent="0">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11" name="Text Placeholder 20"/>
          <p:cNvSpPr>
            <a:spLocks noGrp="1"/>
          </p:cNvSpPr>
          <p:nvPr>
            <p:ph type="body" sz="quarter" idx="19" hasCustomPrompt="1"/>
          </p:nvPr>
        </p:nvSpPr>
        <p:spPr>
          <a:xfrm>
            <a:off x="1623109" y="3493463"/>
            <a:ext cx="9998657" cy="1235772"/>
          </a:xfrm>
          <a:prstGeom prst="rect">
            <a:avLst/>
          </a:prstGeom>
        </p:spPr>
        <p:txBody>
          <a:bodyPr>
            <a:noAutofit/>
          </a:bodyPr>
          <a:lstStyle>
            <a:lvl1pPr marL="0" marR="0" indent="0" algn="l"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w Horizontal Image">
    <p:spTree>
      <p:nvGrpSpPr>
        <p:cNvPr id="1" name=""/>
        <p:cNvGrpSpPr/>
        <p:nvPr/>
      </p:nvGrpSpPr>
      <p:grpSpPr>
        <a:xfrm>
          <a:off x="0" y="0"/>
          <a:ext cx="0" cy="0"/>
          <a:chOff x="0" y="0"/>
          <a:chExt cx="0" cy="0"/>
        </a:xfrm>
      </p:grpSpPr>
      <p:pic>
        <p:nvPicPr>
          <p:cNvPr id="9" name="Picture 8" descr="JPL-logo_Stacked_Red-Black.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4923" y="5164668"/>
            <a:ext cx="2881215" cy="1440607"/>
          </a:xfrm>
          <a:prstGeom prst="rect">
            <a:avLst/>
          </a:prstGeom>
        </p:spPr>
      </p:pic>
      <p:sp>
        <p:nvSpPr>
          <p:cNvPr id="6" name="Picture Placeholder 7"/>
          <p:cNvSpPr>
            <a:spLocks noGrp="1"/>
          </p:cNvSpPr>
          <p:nvPr>
            <p:ph type="pic" sz="quarter" idx="13"/>
          </p:nvPr>
        </p:nvSpPr>
        <p:spPr>
          <a:xfrm>
            <a:off x="0" y="2"/>
            <a:ext cx="12192000" cy="455990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
        <p:nvSpPr>
          <p:cNvPr id="7" name="Text Placeholder 4"/>
          <p:cNvSpPr>
            <a:spLocks noGrp="1"/>
          </p:cNvSpPr>
          <p:nvPr>
            <p:ph type="body" sz="quarter" idx="3" hasCustomPrompt="1"/>
          </p:nvPr>
        </p:nvSpPr>
        <p:spPr>
          <a:xfrm>
            <a:off x="1739983" y="4942620"/>
            <a:ext cx="10032295" cy="430183"/>
          </a:xfrm>
          <a:prstGeom prst="rect">
            <a:avLst/>
          </a:prstGeom>
        </p:spPr>
        <p:txBody>
          <a:bodyPr anchor="t"/>
          <a:lstStyle>
            <a:lvl1pPr marL="0" indent="0" algn="r">
              <a:buNone/>
              <a:defRPr sz="2800" b="0" baseline="0">
                <a:solidFill>
                  <a:srgbClr val="00000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Presentation Title</a:t>
            </a:r>
          </a:p>
        </p:txBody>
      </p:sp>
      <p:sp>
        <p:nvSpPr>
          <p:cNvPr id="8" name="Text Placeholder 20"/>
          <p:cNvSpPr>
            <a:spLocks noGrp="1"/>
          </p:cNvSpPr>
          <p:nvPr>
            <p:ph type="body" sz="quarter" idx="18" hasCustomPrompt="1"/>
          </p:nvPr>
        </p:nvSpPr>
        <p:spPr>
          <a:xfrm>
            <a:off x="1754805" y="5421290"/>
            <a:ext cx="9998657" cy="804438"/>
          </a:xfrm>
          <a:prstGeom prst="rect">
            <a:avLst/>
          </a:prstGeom>
        </p:spPr>
        <p:txBody>
          <a:bodyPr>
            <a:noAutofit/>
          </a:bodyPr>
          <a:lstStyle>
            <a:lvl1pPr marL="0" marR="0" indent="0" algn="r" defTabSz="457200" rtl="0" eaLnBrk="1" fontAlgn="auto" latinLnBrk="0" hangingPunct="1">
              <a:lnSpc>
                <a:spcPct val="100000"/>
              </a:lnSpc>
              <a:spcBef>
                <a:spcPct val="20000"/>
              </a:spcBef>
              <a:spcAft>
                <a:spcPts val="0"/>
              </a:spcAft>
              <a:buClrTx/>
              <a:buSzTx/>
              <a:buFontTx/>
              <a:buNone/>
              <a:tabLst/>
              <a:defRPr sz="1600" baseline="0">
                <a:solidFill>
                  <a:srgbClr val="000000"/>
                </a:solidFill>
                <a:latin typeface="Arial"/>
                <a:cs typeface="Arial"/>
              </a:defRPr>
            </a:lvl1pPr>
          </a:lstStyle>
          <a:p>
            <a:pPr lvl="0"/>
            <a:r>
              <a:rPr lang="en-US" dirty="0"/>
              <a:t>Click to Edit Name(s) of Presenter(s), Directorate/Division and Date</a:t>
            </a:r>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19F546-FE42-154E-8D8C-4A94DC0B4123}" type="datetimeFigureOut">
              <a:rPr lang="en-US" smtClean="0"/>
              <a:t>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18214044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Footer">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4"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15"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3" name="Text Placeholder 13"/>
          <p:cNvSpPr>
            <a:spLocks noGrp="1"/>
          </p:cNvSpPr>
          <p:nvPr>
            <p:ph type="body" sz="quarter" idx="14" hasCustomPrompt="1"/>
          </p:nvPr>
        </p:nvSpPr>
        <p:spPr>
          <a:xfrm>
            <a:off x="632181" y="917224"/>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7"/>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Bulleted Lis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4"/>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7"/>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p:nvPr>
        </p:nvSpPr>
        <p:spPr>
          <a:xfrm>
            <a:off x="6237816" y="1476965"/>
            <a:ext cx="5344584" cy="4815887"/>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20"/>
          </p:nvPr>
        </p:nvSpPr>
        <p:spPr>
          <a:xfrm>
            <a:off x="605369" y="1476377"/>
            <a:ext cx="5365201" cy="4816475"/>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609601" y="6492877"/>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prstClr val="black">
                    <a:tint val="75000"/>
                  </a:prstClr>
                </a:solidFill>
              </a:rPr>
              <a:t>Date Goes Here</a:t>
            </a:r>
          </a:p>
        </p:txBody>
      </p:sp>
      <p:sp>
        <p:nvSpPr>
          <p:cNvPr id="16" name="Footer Placeholder 4"/>
          <p:cNvSpPr>
            <a:spLocks noGrp="1"/>
          </p:cNvSpPr>
          <p:nvPr>
            <p:ph type="ftr" sz="quarter" idx="3"/>
          </p:nvPr>
        </p:nvSpPr>
        <p:spPr>
          <a:xfrm>
            <a:off x="2511779" y="6492877"/>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dirty="0">
                <a:solidFill>
                  <a:prstClr val="black">
                    <a:tint val="75000"/>
                  </a:prstClr>
                </a:solidFill>
              </a:rPr>
              <a:t>Name of presentation or other info goes here</a:t>
            </a:r>
          </a:p>
        </p:txBody>
      </p:sp>
      <p:sp>
        <p:nvSpPr>
          <p:cNvPr id="21" name="Slide Number Placeholder 5"/>
          <p:cNvSpPr>
            <a:spLocks noGrp="1"/>
          </p:cNvSpPr>
          <p:nvPr>
            <p:ph type="sldNum" sz="quarter" idx="4"/>
          </p:nvPr>
        </p:nvSpPr>
        <p:spPr>
          <a:xfrm>
            <a:off x="9891891" y="6492877"/>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dirty="0">
              <a:solidFill>
                <a:prstClr val="black">
                  <a:tint val="75000"/>
                </a:prstClr>
              </a:solidFill>
            </a:endParaRPr>
          </a:p>
        </p:txBody>
      </p:sp>
      <p:sp>
        <p:nvSpPr>
          <p:cNvPr id="18" name="Text Placeholder 13"/>
          <p:cNvSpPr>
            <a:spLocks noGrp="1"/>
          </p:cNvSpPr>
          <p:nvPr>
            <p:ph type="body" sz="quarter" idx="17" hasCustomPrompt="1"/>
          </p:nvPr>
        </p:nvSpPr>
        <p:spPr>
          <a:xfrm>
            <a:off x="632181" y="917224"/>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7"/>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4" name="Picture Placeholder 7"/>
          <p:cNvSpPr>
            <a:spLocks noGrp="1"/>
          </p:cNvSpPr>
          <p:nvPr>
            <p:ph type="pic" sz="quarter" idx="13"/>
          </p:nvPr>
        </p:nvSpPr>
        <p:spPr>
          <a:xfrm>
            <a:off x="0" y="1476376"/>
            <a:ext cx="12192000" cy="4816475"/>
          </a:xfrm>
          <a:prstGeom prst="rect">
            <a:avLst/>
          </a:prstGeom>
        </p:spPr>
        <p:txBody>
          <a:bodyPr vert="horz" anchor="ctr"/>
          <a:lstStyle>
            <a:lvl1pPr marL="0" indent="0" algn="ctr">
              <a:buFontTx/>
              <a:buNone/>
              <a:defRPr sz="1600">
                <a:solidFill>
                  <a:srgbClr val="000000"/>
                </a:solidFill>
              </a:defRPr>
            </a:lvl1pPr>
          </a:lstStyle>
          <a:p>
            <a:endParaRPr lang="en-US" dirty="0"/>
          </a:p>
          <a:p>
            <a:r>
              <a:rPr lang="en-US" dirty="0"/>
              <a:t>\</a:t>
            </a:r>
          </a:p>
          <a:p>
            <a:r>
              <a:rPr lang="en-US" dirty="0"/>
              <a:t>Click Icon to Add Picture</a:t>
            </a:r>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Title Only - Top Title">
    <p:spTree>
      <p:nvGrpSpPr>
        <p:cNvPr id="1" name=""/>
        <p:cNvGrpSpPr/>
        <p:nvPr/>
      </p:nvGrpSpPr>
      <p:grpSpPr>
        <a:xfrm>
          <a:off x="0" y="0"/>
          <a:ext cx="0" cy="0"/>
          <a:chOff x="0" y="0"/>
          <a:chExt cx="0" cy="0"/>
        </a:xfrm>
      </p:grpSpPr>
      <p:pic>
        <p:nvPicPr>
          <p:cNvPr id="62"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63" name="Shape 63"/>
          <p:cNvSpPr/>
          <p:nvPr/>
        </p:nvSpPr>
        <p:spPr>
          <a:xfrm>
            <a:off x="15156047" y="-227350"/>
            <a:ext cx="7506709" cy="81564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7000" spc="2209"/>
            </a:lvl1pPr>
          </a:lstStyle>
          <a:p>
            <a:pPr hangingPunct="0"/>
            <a:r>
              <a:rPr sz="5037" kern="0">
                <a:solidFill>
                  <a:srgbClr val="000000"/>
                </a:solidFill>
                <a:latin typeface="Calibri Light"/>
                <a:sym typeface="Calibri"/>
              </a:rPr>
              <a:t>SPEAKER NAME</a:t>
            </a:r>
          </a:p>
        </p:txBody>
      </p:sp>
      <p:sp>
        <p:nvSpPr>
          <p:cNvPr id="64" name="Shape 64"/>
          <p:cNvSpPr/>
          <p:nvPr/>
        </p:nvSpPr>
        <p:spPr>
          <a:xfrm>
            <a:off x="13386940" y="2916500"/>
            <a:ext cx="7669189" cy="496456"/>
          </a:xfrm>
          <a:prstGeom prst="rect">
            <a:avLst/>
          </a:prstGeom>
          <a:ln w="3175">
            <a:miter lim="400000"/>
          </a:ln>
          <a:extLst>
            <a:ext uri="{C572A759-6A51-4108-AA02-DFA0A04FC94B}">
              <ma14:wrappingTextBoxFlag xmlns:ma14="http://schemas.microsoft.com/office/mac/drawingml/2011/main" xmlns="" val="1"/>
            </a:ext>
          </a:extLst>
        </p:spPr>
        <p:txBody>
          <a:bodyPr wrap="none" lIns="20053" tIns="20053" rIns="20053" bIns="20053" anchor="ctr">
            <a:spAutoFit/>
          </a:bodyPr>
          <a:lstStyle>
            <a:lvl1pPr>
              <a:defRPr sz="10000" cap="all" spc="3000"/>
            </a:lvl1pPr>
          </a:lstStyle>
          <a:p>
            <a:pPr hangingPunct="0"/>
            <a:r>
              <a:rPr sz="2963" kern="0">
                <a:solidFill>
                  <a:srgbClr val="000000"/>
                </a:solidFill>
                <a:latin typeface="Calibri Light"/>
                <a:sym typeface="Calibri"/>
              </a:rPr>
              <a:t>TITLE OF SLIDE</a:t>
            </a:r>
          </a:p>
        </p:txBody>
      </p:sp>
      <p:sp>
        <p:nvSpPr>
          <p:cNvPr id="65" name="Shape 65"/>
          <p:cNvSpPr>
            <a:spLocks noGrp="1"/>
          </p:cNvSpPr>
          <p:nvPr>
            <p:ph type="body" sz="quarter" idx="13"/>
          </p:nvPr>
        </p:nvSpPr>
        <p:spPr>
          <a:xfrm>
            <a:off x="359513" y="811332"/>
            <a:ext cx="3683252" cy="543867"/>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66" name="Shape 66"/>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Tree>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aderFooter modified">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609601" y="6492876"/>
            <a:ext cx="18034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a:solidFill>
                  <a:prstClr val="black">
                    <a:tint val="75000"/>
                  </a:prstClr>
                </a:solidFill>
              </a:rPr>
              <a:t>August 10, 2017</a:t>
            </a:r>
          </a:p>
        </p:txBody>
      </p:sp>
      <p:sp>
        <p:nvSpPr>
          <p:cNvPr id="14" name="Footer Placeholder 4"/>
          <p:cNvSpPr>
            <a:spLocks noGrp="1"/>
          </p:cNvSpPr>
          <p:nvPr>
            <p:ph type="ftr" sz="quarter" idx="3"/>
          </p:nvPr>
        </p:nvSpPr>
        <p:spPr>
          <a:xfrm>
            <a:off x="2511778" y="6492876"/>
            <a:ext cx="7281333" cy="365125"/>
          </a:xfrm>
          <a:prstGeom prst="rect">
            <a:avLst/>
          </a:prstGeom>
        </p:spPr>
        <p:txBody>
          <a:bodyPr vert="horz" lIns="91440" tIns="45720" rIns="91440" bIns="45720" rtlCol="0" anchor="ctr"/>
          <a:lstStyle>
            <a:lvl1pPr algn="ctr">
              <a:defRPr sz="800">
                <a:solidFill>
                  <a:schemeClr val="tx1">
                    <a:tint val="75000"/>
                  </a:schemeClr>
                </a:solidFill>
              </a:defRPr>
            </a:lvl1pPr>
          </a:lstStyle>
          <a:p>
            <a:r>
              <a:rPr lang="en-US">
                <a:solidFill>
                  <a:prstClr val="black">
                    <a:tint val="75000"/>
                  </a:prstClr>
                </a:solidFill>
              </a:rPr>
              <a:t>https://goto.jpl.nasa.gov/orchestration</a:t>
            </a:r>
          </a:p>
        </p:txBody>
      </p:sp>
      <p:sp>
        <p:nvSpPr>
          <p:cNvPr id="15" name="Slide Number Placeholder 5"/>
          <p:cNvSpPr>
            <a:spLocks noGrp="1"/>
          </p:cNvSpPr>
          <p:nvPr>
            <p:ph type="sldNum" sz="quarter" idx="4"/>
          </p:nvPr>
        </p:nvSpPr>
        <p:spPr>
          <a:xfrm>
            <a:off x="9891890" y="6492876"/>
            <a:ext cx="169051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1BB0B505-5A34-8746-A5A9-793D5E51FFCB}" type="slidenum">
              <a:rPr lang="en-US" smtClean="0">
                <a:solidFill>
                  <a:prstClr val="black">
                    <a:tint val="75000"/>
                  </a:prstClr>
                </a:solidFill>
              </a:rPr>
              <a:pPr/>
              <a:t>‹#›</a:t>
            </a:fld>
            <a:endParaRPr lang="en-US">
              <a:solidFill>
                <a:prstClr val="black">
                  <a:tint val="75000"/>
                </a:prstClr>
              </a:solidFill>
            </a:endParaRP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19F546-FE42-154E-8D8C-4A94DC0B4123}" type="datetimeFigureOut">
              <a:rPr lang="en-US" smtClean="0"/>
              <a:t>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2112905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3" name="Picture 2" descr="NASA_Trio_LightBkg_CMYK_082814.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39337" y="3031067"/>
            <a:ext cx="5232400" cy="736600"/>
          </a:xfrm>
          <a:prstGeom prst="rect">
            <a:avLst/>
          </a:prstGeom>
        </p:spPr>
      </p:pic>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19F546-FE42-154E-8D8C-4A94DC0B4123}"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809840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9F546-FE42-154E-8D8C-4A94DC0B412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2417776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19F546-FE42-154E-8D8C-4A94DC0B4123}" type="datetimeFigureOut">
              <a:rPr lang="en-US" smtClean="0"/>
              <a:t>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89AF7-8B94-3244-85D2-E852BE0853F0}" type="slidenum">
              <a:rPr lang="en-US" smtClean="0"/>
              <a:t>‹#›</a:t>
            </a:fld>
            <a:endParaRPr lang="en-US"/>
          </a:p>
        </p:txBody>
      </p:sp>
    </p:spTree>
    <p:extLst>
      <p:ext uri="{BB962C8B-B14F-4D97-AF65-F5344CB8AC3E}">
        <p14:creationId xmlns:p14="http://schemas.microsoft.com/office/powerpoint/2010/main" val="5173487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hangingPunct="0"/>
            <a:fld id="{270A09F0-A977-4F4A-B31E-47E6B162610B}" type="datetimeFigureOut">
              <a:rPr lang="en-US" kern="0" smtClean="0">
                <a:solidFill>
                  <a:srgbClr val="000000"/>
                </a:solidFill>
                <a:sym typeface="Calibri"/>
              </a:rPr>
              <a:pPr hangingPunct="0"/>
              <a:t>11/2/2018</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hangingPunct="0"/>
            <a:fld id="{55E08A9E-C25D-F742-9742-781DF67FC497}"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5998811" y="6347598"/>
            <a:ext cx="189365" cy="177759"/>
          </a:xfrm>
          <a:prstGeom prst="rect">
            <a:avLst/>
          </a:prstGeom>
        </p:spPr>
        <p:txBody>
          <a:bodyPr/>
          <a:lstStyle/>
          <a:p>
            <a:pPr hangingPunct="0"/>
            <a:fld id="{86CB4B4D-7CA3-9044-876B-883B54F8677D}" type="slidenum">
              <a:rPr lang="uk-UA" kern="0" smtClean="0">
                <a:solidFill>
                  <a:srgbClr val="FFFFFF">
                    <a:alpha val="40000"/>
                  </a:srgbClr>
                </a:solidFill>
                <a:sym typeface="Calibri"/>
              </a:rPr>
              <a:pPr hangingPunct="0"/>
              <a:t>‹#›</a:t>
            </a:fld>
            <a:endParaRPr lang="uk-UA" kern="0">
              <a:solidFill>
                <a:srgbClr val="FFFFFF">
                  <a:alpha val="40000"/>
                </a:srgbClr>
              </a:solidFill>
              <a:sym typeface="Calibri"/>
            </a:endParaRPr>
          </a:p>
        </p:txBody>
      </p:sp>
    </p:spTree>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add Mission or Project Name</a:t>
            </a:r>
          </a:p>
        </p:txBody>
      </p:sp>
      <p:sp>
        <p:nvSpPr>
          <p:cNvPr id="10" name="Content Placeholder 3"/>
          <p:cNvSpPr>
            <a:spLocks noGrp="1"/>
          </p:cNvSpPr>
          <p:nvPr>
            <p:ph sz="quarter" idx="18" hasCustomPrompt="1"/>
          </p:nvPr>
        </p:nvSpPr>
        <p:spPr>
          <a:xfrm>
            <a:off x="1814286" y="1360715"/>
            <a:ext cx="8926287" cy="3537857"/>
          </a:xfrm>
          <a:prstGeom prst="rect">
            <a:avLst/>
          </a:prstGeom>
        </p:spPr>
        <p:txBody>
          <a:bodyPr vert="horz"/>
          <a:lstStyle>
            <a:lvl1pPr>
              <a:defRPr>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cxnSp>
        <p:nvCxnSpPr>
          <p:cNvPr id="15" name="Straight Connector 14"/>
          <p:cNvCxnSpPr/>
          <p:nvPr userDrawn="1"/>
        </p:nvCxnSpPr>
        <p:spPr>
          <a:xfrm>
            <a:off x="609602" y="5033130"/>
            <a:ext cx="10972799"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quarter" idx="19" hasCustomPrompt="1"/>
          </p:nvPr>
        </p:nvSpPr>
        <p:spPr>
          <a:xfrm>
            <a:off x="1505859"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17" name="Content Placeholder 3"/>
          <p:cNvSpPr>
            <a:spLocks noGrp="1"/>
          </p:cNvSpPr>
          <p:nvPr>
            <p:ph sz="quarter" idx="20" hasCustomPrompt="1"/>
          </p:nvPr>
        </p:nvSpPr>
        <p:spPr>
          <a:xfrm>
            <a:off x="483205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0" name="Content Placeholder 3"/>
          <p:cNvSpPr>
            <a:spLocks noGrp="1"/>
          </p:cNvSpPr>
          <p:nvPr>
            <p:ph sz="quarter" idx="21" hasCustomPrompt="1"/>
          </p:nvPr>
        </p:nvSpPr>
        <p:spPr>
          <a:xfrm>
            <a:off x="815824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pic>
        <p:nvPicPr>
          <p:cNvPr id="25" name="Picture 2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2"/>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3"/>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4"/>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theme" Target="../theme/theme3.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5.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17" Type="http://schemas.openxmlformats.org/officeDocument/2006/relationships/theme" Target="../theme/theme6.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7.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6" Type="http://schemas.openxmlformats.org/officeDocument/2006/relationships/theme" Target="../theme/theme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19F546-FE42-154E-8D8C-4A94DC0B4123}" type="datetimeFigureOut">
              <a:rPr lang="en-US" smtClean="0"/>
              <a:t>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89AF7-8B94-3244-85D2-E852BE0853F0}" type="slidenum">
              <a:rPr lang="en-US" smtClean="0"/>
              <a:t>‹#›</a:t>
            </a:fld>
            <a:endParaRPr lang="en-US"/>
          </a:p>
        </p:txBody>
      </p:sp>
    </p:spTree>
    <p:extLst>
      <p:ext uri="{BB962C8B-B14F-4D97-AF65-F5344CB8AC3E}">
        <p14:creationId xmlns:p14="http://schemas.microsoft.com/office/powerpoint/2010/main" val="118681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C254BB-6854-4893-B510-576D1548A736}" type="datetimeFigureOut">
              <a:rPr lang="en-US" smtClean="0">
                <a:solidFill>
                  <a:prstClr val="black">
                    <a:tint val="75000"/>
                  </a:prstClr>
                </a:solidFill>
                <a:sym typeface="Calibri"/>
              </a:rPr>
              <a:pPr/>
              <a:t>11/2/2018</a:t>
            </a:fld>
            <a:endParaRPr lang="en-US">
              <a:solidFill>
                <a:prstClr val="black">
                  <a:tint val="75000"/>
                </a:prstClr>
              </a:solidFill>
              <a:sym typeface="Calibri"/>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sym typeface="Calibri"/>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C60DB-334C-454E-B210-77B0864F575E}" type="slidenum">
              <a:rPr lang="en-US" smtClean="0">
                <a:solidFill>
                  <a:prstClr val="black">
                    <a:tint val="75000"/>
                  </a:prstClr>
                </a:solidFill>
                <a:sym typeface="Calibri"/>
              </a:rPr>
              <a:pPr/>
              <a:t>‹#›</a:t>
            </a:fld>
            <a:endParaRPr lang="en-US">
              <a:solidFill>
                <a:prstClr val="black">
                  <a:tint val="75000"/>
                </a:prstClr>
              </a:solidFill>
              <a:sym typeface="Calibri"/>
            </a:endParaRPr>
          </a:p>
        </p:txBody>
      </p:sp>
    </p:spTree>
    <p:extLst>
      <p:ext uri="{BB962C8B-B14F-4D97-AF65-F5344CB8AC3E}">
        <p14:creationId xmlns:p14="http://schemas.microsoft.com/office/powerpoint/2010/main" val="2058137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5C254BB-6854-4893-B510-576D1548A736}" type="datetimeFigureOut">
              <a:rPr lang="en-US" smtClean="0">
                <a:solidFill>
                  <a:prstClr val="black">
                    <a:tint val="75000"/>
                  </a:prstClr>
                </a:solidFill>
                <a:sym typeface="Calibri"/>
              </a:rPr>
              <a:pPr/>
              <a:t>11/2/2018</a:t>
            </a:fld>
            <a:endParaRPr lang="en-US">
              <a:solidFill>
                <a:prstClr val="black">
                  <a:tint val="75000"/>
                </a:prstClr>
              </a:solidFill>
              <a:sym typeface="Calibri"/>
            </a:endParaRPr>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sym typeface="Calibri"/>
            </a:endParaRPr>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C60DB-334C-454E-B210-77B0864F575E}" type="slidenum">
              <a:rPr lang="en-US" smtClean="0">
                <a:solidFill>
                  <a:prstClr val="black">
                    <a:tint val="75000"/>
                  </a:prstClr>
                </a:solidFill>
                <a:sym typeface="Calibri"/>
              </a:rPr>
              <a:pPr/>
              <a:t>‹#›</a:t>
            </a:fld>
            <a:endParaRPr lang="en-US">
              <a:solidFill>
                <a:prstClr val="black">
                  <a:tint val="75000"/>
                </a:prstClr>
              </a:solidFill>
              <a:sym typeface="Calibri"/>
            </a:endParaRPr>
          </a:p>
        </p:txBody>
      </p:sp>
    </p:spTree>
    <p:extLst>
      <p:ext uri="{BB962C8B-B14F-4D97-AF65-F5344CB8AC3E}">
        <p14:creationId xmlns:p14="http://schemas.microsoft.com/office/powerpoint/2010/main" val="1935172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813DA-CEF6-470B-BF55-3124897DA02C}" type="datetimeFigureOut">
              <a:rPr lang="en-US" smtClean="0">
                <a:solidFill>
                  <a:prstClr val="black">
                    <a:tint val="75000"/>
                  </a:prstClr>
                </a:solidFill>
              </a:rPr>
              <a:pPr/>
              <a:t>11/2/2018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56C44-C63B-4BAF-85FF-72F8EF1700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14578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18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2395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444751" y="6492876"/>
            <a:ext cx="73025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3" name="Date Placeholder 2"/>
          <p:cNvSpPr>
            <a:spLocks noGrp="1"/>
          </p:cNvSpPr>
          <p:nvPr>
            <p:ph type="dt" sz="half" idx="2"/>
          </p:nvPr>
        </p:nvSpPr>
        <p:spPr>
          <a:xfrm>
            <a:off x="609599" y="6492876"/>
            <a:ext cx="1835151"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457200"/>
            <a:endParaRPr lang="en-US">
              <a:solidFill>
                <a:srgbClr val="000000">
                  <a:lumMod val="50000"/>
                  <a:lumOff val="50000"/>
                </a:srgbClr>
              </a:solidFill>
            </a:endParaRPr>
          </a:p>
        </p:txBody>
      </p:sp>
      <p:sp>
        <p:nvSpPr>
          <p:cNvPr id="4" name="Slide Number Placeholder 3"/>
          <p:cNvSpPr>
            <a:spLocks noGrp="1"/>
          </p:cNvSpPr>
          <p:nvPr>
            <p:ph type="sldNum" sz="quarter" idx="4"/>
          </p:nvPr>
        </p:nvSpPr>
        <p:spPr>
          <a:xfrm>
            <a:off x="9757833" y="6492876"/>
            <a:ext cx="1426356"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11622232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438895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8" r:id="rId15"/>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slide" Target="slide9.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hyperlink" Target="https://goto.jpl.nasa.gov/techwaves" TargetMode="External"/><Relationship Id="rId5" Type="http://schemas.openxmlformats.org/officeDocument/2006/relationships/image" Target="../media/image13.jpeg"/><Relationship Id="rId10" Type="http://schemas.openxmlformats.org/officeDocument/2006/relationships/hyperlink" Target="mailto:techwaves@jpl.nasa.gov" TargetMode="External"/><Relationship Id="rId4" Type="http://schemas.openxmlformats.org/officeDocument/2006/relationships/image" Target="../media/image1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slide" Target="slide9.xml"/><Relationship Id="rId3" Type="http://schemas.openxmlformats.org/officeDocument/2006/relationships/slide" Target="slide10.xml"/><Relationship Id="rId7" Type="http://schemas.openxmlformats.org/officeDocument/2006/relationships/image" Target="../media/image13.jpeg"/><Relationship Id="rId12" Type="http://schemas.openxmlformats.org/officeDocument/2006/relationships/hyperlink" Target="mailto:techwaves@jpl.nasa.gov"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slide" Target="slide7.xml"/><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hyperlink" Target="https://goto.jpl.nasa.gov/techwaves" TargetMode="External"/><Relationship Id="rId5" Type="http://schemas.openxmlformats.org/officeDocument/2006/relationships/image" Target="../media/image13.jpeg"/><Relationship Id="rId10" Type="http://schemas.openxmlformats.org/officeDocument/2006/relationships/hyperlink" Target="mailto:techwaves@jpl.nasa.gov" TargetMode="External"/><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2010_0210_alt-v1rgb.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3091311" cy="6858000"/>
          </a:xfrm>
          <a:prstGeom prst="rect">
            <a:avLst/>
          </a:prstGeom>
        </p:spPr>
      </p:pic>
      <p:sp>
        <p:nvSpPr>
          <p:cNvPr id="14" name="Text Placeholder 1"/>
          <p:cNvSpPr txBox="1">
            <a:spLocks/>
          </p:cNvSpPr>
          <p:nvPr/>
        </p:nvSpPr>
        <p:spPr>
          <a:xfrm>
            <a:off x="1524000" y="1383579"/>
            <a:ext cx="8991600" cy="2904789"/>
          </a:xfrm>
          <a:prstGeom prst="rect">
            <a:avLst/>
          </a:prstGeom>
        </p:spPr>
        <p:txBody>
          <a:bodyPr lIns="91418" tIns="45709" rIns="91418" bIns="45709" anchor="t"/>
          <a:lstStyle>
            <a:lvl1pPr marL="0" indent="0" algn="l" defTabSz="457092" rtl="0" eaLnBrk="1" latinLnBrk="0" hangingPunct="1">
              <a:spcBef>
                <a:spcPct val="20000"/>
              </a:spcBef>
              <a:buFont typeface="Arial"/>
              <a:buNone/>
              <a:defRPr sz="2800" b="0" kern="1200" baseline="0">
                <a:solidFill>
                  <a:schemeClr val="tx1"/>
                </a:solidFill>
                <a:latin typeface="+mn-lt"/>
                <a:ea typeface="+mn-ea"/>
                <a:cs typeface="+mn-cs"/>
              </a:defRPr>
            </a:lvl1pPr>
            <a:lvl2pPr marL="457092" indent="0" algn="l" defTabSz="457092" rtl="0" eaLnBrk="1" latinLnBrk="0" hangingPunct="1">
              <a:spcBef>
                <a:spcPct val="20000"/>
              </a:spcBef>
              <a:buFont typeface="Arial"/>
              <a:buNone/>
              <a:defRPr sz="2000" b="1" kern="1200">
                <a:solidFill>
                  <a:schemeClr val="tx1"/>
                </a:solidFill>
                <a:latin typeface="+mn-lt"/>
                <a:ea typeface="+mn-ea"/>
                <a:cs typeface="+mn-cs"/>
              </a:defRPr>
            </a:lvl2pPr>
            <a:lvl3pPr marL="914186" indent="0" algn="l" defTabSz="457092" rtl="0" eaLnBrk="1" latinLnBrk="0" hangingPunct="1">
              <a:spcBef>
                <a:spcPct val="20000"/>
              </a:spcBef>
              <a:buFont typeface="Arial"/>
              <a:buNone/>
              <a:defRPr sz="1800" b="1" kern="1200">
                <a:solidFill>
                  <a:schemeClr val="tx1"/>
                </a:solidFill>
                <a:latin typeface="+mn-lt"/>
                <a:ea typeface="+mn-ea"/>
                <a:cs typeface="+mn-cs"/>
              </a:defRPr>
            </a:lvl3pPr>
            <a:lvl4pPr marL="1371279" indent="0" algn="l" defTabSz="457092" rtl="0" eaLnBrk="1" latinLnBrk="0" hangingPunct="1">
              <a:spcBef>
                <a:spcPct val="20000"/>
              </a:spcBef>
              <a:buFont typeface="Arial"/>
              <a:buNone/>
              <a:defRPr sz="1600" b="1" kern="1200">
                <a:solidFill>
                  <a:schemeClr val="tx1"/>
                </a:solidFill>
                <a:latin typeface="+mn-lt"/>
                <a:ea typeface="+mn-ea"/>
                <a:cs typeface="+mn-cs"/>
              </a:defRPr>
            </a:lvl4pPr>
            <a:lvl5pPr marL="1828373" indent="0" algn="l" defTabSz="457092" rtl="0" eaLnBrk="1" latinLnBrk="0" hangingPunct="1">
              <a:spcBef>
                <a:spcPct val="20000"/>
              </a:spcBef>
              <a:buFont typeface="Arial"/>
              <a:buNone/>
              <a:defRPr sz="1600" b="1" kern="1200">
                <a:solidFill>
                  <a:schemeClr val="tx1"/>
                </a:solidFill>
                <a:latin typeface="+mn-lt"/>
                <a:ea typeface="+mn-ea"/>
                <a:cs typeface="+mn-cs"/>
              </a:defRPr>
            </a:lvl5pPr>
            <a:lvl6pPr marL="2285466" indent="0" algn="l" defTabSz="457092" rtl="0" eaLnBrk="1" latinLnBrk="0" hangingPunct="1">
              <a:spcBef>
                <a:spcPct val="20000"/>
              </a:spcBef>
              <a:buFont typeface="Arial"/>
              <a:buNone/>
              <a:defRPr sz="1600" b="1" kern="1200">
                <a:solidFill>
                  <a:schemeClr val="tx1"/>
                </a:solidFill>
                <a:latin typeface="+mn-lt"/>
                <a:ea typeface="+mn-ea"/>
                <a:cs typeface="+mn-cs"/>
              </a:defRPr>
            </a:lvl6pPr>
            <a:lvl7pPr marL="2742558" indent="0" algn="l" defTabSz="457092" rtl="0" eaLnBrk="1" latinLnBrk="0" hangingPunct="1">
              <a:spcBef>
                <a:spcPct val="20000"/>
              </a:spcBef>
              <a:buFont typeface="Arial"/>
              <a:buNone/>
              <a:defRPr sz="1600" b="1" kern="1200">
                <a:solidFill>
                  <a:schemeClr val="tx1"/>
                </a:solidFill>
                <a:latin typeface="+mn-lt"/>
                <a:ea typeface="+mn-ea"/>
                <a:cs typeface="+mn-cs"/>
              </a:defRPr>
            </a:lvl7pPr>
            <a:lvl8pPr marL="3199652" indent="0" algn="l" defTabSz="457092" rtl="0" eaLnBrk="1" latinLnBrk="0" hangingPunct="1">
              <a:spcBef>
                <a:spcPct val="20000"/>
              </a:spcBef>
              <a:buFont typeface="Arial"/>
              <a:buNone/>
              <a:defRPr sz="1600" b="1" kern="1200">
                <a:solidFill>
                  <a:schemeClr val="tx1"/>
                </a:solidFill>
                <a:latin typeface="+mn-lt"/>
                <a:ea typeface="+mn-ea"/>
                <a:cs typeface="+mn-cs"/>
              </a:defRPr>
            </a:lvl8pPr>
            <a:lvl9pPr marL="3656744" indent="0" algn="l" defTabSz="457092" rtl="0" eaLnBrk="1" latinLnBrk="0" hangingPunct="1">
              <a:spcBef>
                <a:spcPct val="20000"/>
              </a:spcBef>
              <a:buFont typeface="Arial"/>
              <a:buNone/>
              <a:defRPr sz="1600" b="1" kern="1200">
                <a:solidFill>
                  <a:schemeClr val="tx1"/>
                </a:solidFill>
                <a:latin typeface="+mn-lt"/>
                <a:ea typeface="+mn-ea"/>
                <a:cs typeface="+mn-cs"/>
              </a:defRPr>
            </a:lvl9pPr>
          </a:lstStyle>
          <a:p>
            <a:endParaRPr lang="en-US" sz="1400" dirty="0">
              <a:solidFill>
                <a:prstClr val="black"/>
              </a:solidFill>
              <a:sym typeface="Calibri"/>
            </a:endParaRPr>
          </a:p>
          <a:p>
            <a:endParaRPr lang="en-US" sz="1400" dirty="0">
              <a:solidFill>
                <a:prstClr val="black"/>
              </a:solidFill>
              <a:sym typeface="Calibri"/>
            </a:endParaRPr>
          </a:p>
        </p:txBody>
      </p:sp>
      <p:pic>
        <p:nvPicPr>
          <p:cNvPr id="7" name="Picture 6" descr="JPL-logo_Stacked_RedBlack-RGB_small_040615.eps"/>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138" y="242843"/>
            <a:ext cx="2027724" cy="1106031"/>
          </a:xfrm>
          <a:prstGeom prst="rect">
            <a:avLst/>
          </a:prstGeom>
        </p:spPr>
      </p:pic>
      <p:sp>
        <p:nvSpPr>
          <p:cNvPr id="4" name="TextBox 3"/>
          <p:cNvSpPr txBox="1"/>
          <p:nvPr/>
        </p:nvSpPr>
        <p:spPr>
          <a:xfrm>
            <a:off x="709211" y="1097514"/>
            <a:ext cx="11672888" cy="1348874"/>
          </a:xfrm>
          <a:prstGeom prst="rect">
            <a:avLst/>
          </a:prstGeom>
        </p:spPr>
        <p:txBody>
          <a:bodyPr vert="horz" lIns="91440" tIns="45720" rIns="91440" bIns="45720" rtlCol="0" anchor="ctr">
            <a:noAutofit/>
          </a:bodyPr>
          <a:lstStyle>
            <a:lvl1pPr indent="0" algn="ctr" defTabSz="609585">
              <a:spcBef>
                <a:spcPct val="20000"/>
              </a:spcBef>
              <a:buFontTx/>
              <a:buNone/>
              <a:defRPr sz="4267" b="1" i="0" baseline="0">
                <a:solidFill>
                  <a:schemeClr val="bg1"/>
                </a:solidFill>
                <a:latin typeface="Amazon Ember Light"/>
                <a:ea typeface="Arial" charset="0"/>
                <a:cs typeface="Amazon Ember Light"/>
              </a:defRPr>
            </a:lvl1pPr>
            <a:lvl2pPr marL="990575" indent="-380990" defTabSz="609585">
              <a:spcBef>
                <a:spcPct val="20000"/>
              </a:spcBef>
              <a:buFont typeface="Arial"/>
              <a:buChar char="•"/>
              <a:defRPr sz="2667" b="0" i="0">
                <a:solidFill>
                  <a:schemeClr val="bg1"/>
                </a:solidFill>
                <a:latin typeface="Amazon Ember" panose="02000000000000000000" pitchFamily="2" charset="0"/>
                <a:ea typeface="Amazon Ember" panose="02000000000000000000" pitchFamily="2" charset="0"/>
                <a:cs typeface="Amazon Ember" panose="02000000000000000000" pitchFamily="2" charset="0"/>
              </a:defRPr>
            </a:lvl2pPr>
            <a:lvl3pPr marL="1523962" indent="-304792" defTabSz="609585">
              <a:spcBef>
                <a:spcPct val="20000"/>
              </a:spcBef>
              <a:buFont typeface="Arial"/>
              <a:buChar char="•"/>
              <a:defRPr sz="2400" b="0" i="0">
                <a:solidFill>
                  <a:schemeClr val="bg1"/>
                </a:solidFill>
                <a:latin typeface="Amazon Ember" panose="02000000000000000000" pitchFamily="2" charset="0"/>
                <a:ea typeface="Amazon Ember" panose="02000000000000000000" pitchFamily="2" charset="0"/>
                <a:cs typeface="Amazon Ember" panose="02000000000000000000" pitchFamily="2" charset="0"/>
              </a:defRPr>
            </a:lvl3pPr>
            <a:lvl4pPr marL="2133547" indent="-304792" defTabSz="609585">
              <a:spcBef>
                <a:spcPct val="20000"/>
              </a:spcBef>
              <a:buFont typeface="Arial"/>
              <a:buChar char="–"/>
              <a:defRPr sz="2133" b="0" i="0">
                <a:solidFill>
                  <a:schemeClr val="bg1"/>
                </a:solidFill>
                <a:latin typeface="Amazon Ember" panose="02000000000000000000" pitchFamily="2" charset="0"/>
                <a:ea typeface="Amazon Ember" panose="02000000000000000000" pitchFamily="2" charset="0"/>
                <a:cs typeface="Amazon Ember" panose="02000000000000000000" pitchFamily="2" charset="0"/>
              </a:defRPr>
            </a:lvl4pPr>
            <a:lvl5pPr marL="2743131" indent="-304792" defTabSz="609585">
              <a:spcBef>
                <a:spcPct val="20000"/>
              </a:spcBef>
              <a:buFont typeface="Arial"/>
              <a:buChar char="»"/>
              <a:defRPr sz="2133" b="0" i="0">
                <a:solidFill>
                  <a:schemeClr val="bg1"/>
                </a:solidFill>
                <a:latin typeface="Amazon Ember" panose="02000000000000000000" pitchFamily="2" charset="0"/>
                <a:ea typeface="Amazon Ember" panose="02000000000000000000" pitchFamily="2" charset="0"/>
                <a:cs typeface="Amazon Ember" panose="02000000000000000000" pitchFamily="2" charset="0"/>
              </a:defRPr>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r>
              <a:rPr lang="en-US" sz="3600" dirty="0">
                <a:solidFill>
                  <a:schemeClr val="tx1"/>
                </a:solidFill>
              </a:rPr>
              <a:t>Innovation at the Edge</a:t>
            </a:r>
          </a:p>
          <a:p>
            <a:r>
              <a:rPr lang="en-US" sz="3600" dirty="0">
                <a:solidFill>
                  <a:schemeClr val="tx1"/>
                </a:solidFill>
              </a:rPr>
              <a:t> How rapid experimentation with emerging technologies is achieving results on Earth and in Space</a:t>
            </a:r>
          </a:p>
        </p:txBody>
      </p:sp>
      <p:sp>
        <p:nvSpPr>
          <p:cNvPr id="5" name="Rectangle 4">
            <a:extLst>
              <a:ext uri="{FF2B5EF4-FFF2-40B4-BE49-F238E27FC236}">
                <a16:creationId xmlns:a16="http://schemas.microsoft.com/office/drawing/2014/main" id="{7A8FE188-DB28-8F47-A7BB-FA32FB54852F}"/>
              </a:ext>
            </a:extLst>
          </p:cNvPr>
          <p:cNvSpPr/>
          <p:nvPr/>
        </p:nvSpPr>
        <p:spPr>
          <a:xfrm>
            <a:off x="510138" y="2954515"/>
            <a:ext cx="8558784" cy="830997"/>
          </a:xfrm>
          <a:prstGeom prst="rect">
            <a:avLst/>
          </a:prstGeom>
        </p:spPr>
        <p:txBody>
          <a:bodyPr wrap="square">
            <a:spAutoFit/>
          </a:bodyPr>
          <a:lstStyle/>
          <a:p>
            <a:r>
              <a:rPr lang="en-US" sz="2400" b="1" dirty="0">
                <a:sym typeface="Calibri"/>
              </a:rPr>
              <a:t>Tom Soderstrom, JPL IT Chief Technology and Innovation Officer</a:t>
            </a:r>
          </a:p>
          <a:p>
            <a:r>
              <a:rPr lang="en-US" sz="2400" b="1" dirty="0">
                <a:sym typeface="Calibri"/>
              </a:rPr>
              <a:t>July 2018</a:t>
            </a:r>
          </a:p>
        </p:txBody>
      </p:sp>
    </p:spTree>
    <p:extLst>
      <p:ext uri="{BB962C8B-B14F-4D97-AF65-F5344CB8AC3E}">
        <p14:creationId xmlns:p14="http://schemas.microsoft.com/office/powerpoint/2010/main" val="974428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1961" y="4427236"/>
            <a:ext cx="3129498" cy="461665"/>
          </a:xfrm>
          <a:prstGeom prst="rect">
            <a:avLst/>
          </a:prstGeom>
        </p:spPr>
        <p:txBody>
          <a:bodyPr wrap="square">
            <a:spAutoFit/>
          </a:bodyPr>
          <a:lstStyle/>
          <a:p>
            <a:pPr fontAlgn="base" hangingPunct="0"/>
            <a:r>
              <a:rPr lang="en-US" sz="2400" b="1" kern="0" dirty="0">
                <a:latin typeface="Calibri Light"/>
                <a:sym typeface="Calibri"/>
              </a:rPr>
              <a:t>Ubiquitous Computing</a:t>
            </a:r>
          </a:p>
        </p:txBody>
      </p:sp>
      <p:sp>
        <p:nvSpPr>
          <p:cNvPr id="11" name="Rectangle 10"/>
          <p:cNvSpPr/>
          <p:nvPr/>
        </p:nvSpPr>
        <p:spPr>
          <a:xfrm>
            <a:off x="7609432" y="4311209"/>
            <a:ext cx="4103268" cy="461665"/>
          </a:xfrm>
          <a:prstGeom prst="rect">
            <a:avLst/>
          </a:prstGeom>
        </p:spPr>
        <p:txBody>
          <a:bodyPr wrap="square">
            <a:spAutoFit/>
          </a:bodyPr>
          <a:lstStyle/>
          <a:p>
            <a:pPr fontAlgn="base" hangingPunct="0"/>
            <a:r>
              <a:rPr lang="en-US" sz="2400" b="1" kern="0" dirty="0">
                <a:latin typeface="Calibri Light"/>
                <a:sym typeface="Calibri"/>
              </a:rPr>
              <a:t>Software Defined Everything</a:t>
            </a:r>
          </a:p>
        </p:txBody>
      </p:sp>
      <p:sp>
        <p:nvSpPr>
          <p:cNvPr id="12" name="Rectangle 11"/>
          <p:cNvSpPr/>
          <p:nvPr/>
        </p:nvSpPr>
        <p:spPr>
          <a:xfrm>
            <a:off x="8886558" y="2836046"/>
            <a:ext cx="3312373" cy="461665"/>
          </a:xfrm>
          <a:prstGeom prst="rect">
            <a:avLst/>
          </a:prstGeom>
        </p:spPr>
        <p:txBody>
          <a:bodyPr wrap="square">
            <a:spAutoFit/>
          </a:bodyPr>
          <a:lstStyle/>
          <a:p>
            <a:pPr fontAlgn="base" hangingPunct="0"/>
            <a:r>
              <a:rPr lang="en-US" sz="2400" b="1" kern="0" dirty="0">
                <a:latin typeface="Calibri Light"/>
                <a:sym typeface="Calibri"/>
              </a:rPr>
              <a:t>Accelerated Computing</a:t>
            </a:r>
          </a:p>
        </p:txBody>
      </p:sp>
      <p:sp>
        <p:nvSpPr>
          <p:cNvPr id="13" name="Rectangle 12"/>
          <p:cNvSpPr/>
          <p:nvPr/>
        </p:nvSpPr>
        <p:spPr>
          <a:xfrm>
            <a:off x="8187063" y="979961"/>
            <a:ext cx="3326932" cy="461665"/>
          </a:xfrm>
          <a:prstGeom prst="rect">
            <a:avLst/>
          </a:prstGeom>
        </p:spPr>
        <p:txBody>
          <a:bodyPr wrap="square">
            <a:spAutoFit/>
          </a:bodyPr>
          <a:lstStyle/>
          <a:p>
            <a:pPr fontAlgn="base" hangingPunct="0"/>
            <a:r>
              <a:rPr lang="en-US" sz="2400" b="1" kern="0" dirty="0">
                <a:solidFill>
                  <a:srgbClr val="FF0000"/>
                </a:solidFill>
                <a:latin typeface="Calibri Light"/>
                <a:sym typeface="Calibri"/>
              </a:rPr>
              <a:t>Cyber Security challenges</a:t>
            </a:r>
          </a:p>
        </p:txBody>
      </p:sp>
      <p:sp>
        <p:nvSpPr>
          <p:cNvPr id="14" name="Rectangle 13"/>
          <p:cNvSpPr/>
          <p:nvPr/>
        </p:nvSpPr>
        <p:spPr>
          <a:xfrm>
            <a:off x="1687610" y="867726"/>
            <a:ext cx="1650324" cy="461665"/>
          </a:xfrm>
          <a:prstGeom prst="rect">
            <a:avLst/>
          </a:prstGeom>
        </p:spPr>
        <p:txBody>
          <a:bodyPr wrap="square">
            <a:spAutoFit/>
          </a:bodyPr>
          <a:lstStyle/>
          <a:p>
            <a:pPr fontAlgn="base" hangingPunct="0"/>
            <a:r>
              <a:rPr lang="en-US" sz="2400" b="1" kern="0" dirty="0">
                <a:latin typeface="Calibri Light"/>
                <a:sym typeface="Calibri"/>
              </a:rPr>
              <a:t>New Habits</a:t>
            </a:r>
          </a:p>
        </p:txBody>
      </p:sp>
      <p:sp>
        <p:nvSpPr>
          <p:cNvPr id="19" name="Rectangle 18"/>
          <p:cNvSpPr/>
          <p:nvPr/>
        </p:nvSpPr>
        <p:spPr>
          <a:xfrm>
            <a:off x="808594" y="2507726"/>
            <a:ext cx="1890786" cy="461665"/>
          </a:xfrm>
          <a:prstGeom prst="rect">
            <a:avLst/>
          </a:prstGeom>
        </p:spPr>
        <p:txBody>
          <a:bodyPr wrap="square">
            <a:spAutoFit/>
          </a:bodyPr>
          <a:lstStyle/>
          <a:p>
            <a:pPr fontAlgn="base" hangingPunct="0"/>
            <a:r>
              <a:rPr lang="en-US" sz="2400" b="1" kern="0" dirty="0">
                <a:latin typeface="Calibri Light"/>
                <a:sym typeface="Calibri"/>
              </a:rPr>
              <a:t>Applied AI</a:t>
            </a:r>
          </a:p>
        </p:txBody>
      </p:sp>
      <p:grpSp>
        <p:nvGrpSpPr>
          <p:cNvPr id="38" name="Group 37"/>
          <p:cNvGrpSpPr/>
          <p:nvPr/>
        </p:nvGrpSpPr>
        <p:grpSpPr>
          <a:xfrm>
            <a:off x="4298406" y="2248762"/>
            <a:ext cx="3311026" cy="1875306"/>
            <a:chOff x="5811726" y="3927921"/>
            <a:chExt cx="4525235" cy="2544187"/>
          </a:xfrm>
        </p:grpSpPr>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1726" y="3927921"/>
              <a:ext cx="4525235" cy="25441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6920728" y="4344258"/>
              <a:ext cx="2067726" cy="1377928"/>
            </a:xfrm>
            <a:prstGeom prst="rect">
              <a:avLst/>
            </a:prstGeom>
            <a:ln>
              <a:noFill/>
            </a:ln>
          </p:spPr>
          <p:txBody>
            <a:bodyPr wrap="none">
              <a:spAutoFit/>
            </a:bodyPr>
            <a:lstStyle/>
            <a:p>
              <a:pPr algn="ctr"/>
              <a:r>
                <a:rPr lang="en-US" sz="2000" b="1"/>
                <a:t>Built </a:t>
              </a:r>
              <a:r>
                <a:rPr lang="en-US" sz="2000" b="1" dirty="0"/>
                <a:t>in </a:t>
              </a:r>
            </a:p>
            <a:p>
              <a:pPr algn="ctr"/>
              <a:r>
                <a:rPr lang="en-US" sz="2000" b="1" dirty="0"/>
                <a:t>intelligence</a:t>
              </a:r>
            </a:p>
            <a:p>
              <a:pPr algn="ctr"/>
              <a:r>
                <a:rPr lang="en-US" sz="2000" b="1" dirty="0"/>
                <a:t> everywhere</a:t>
              </a:r>
              <a:endParaRPr lang="en-US" sz="2000" dirty="0"/>
            </a:p>
          </p:txBody>
        </p:sp>
      </p:grpSp>
      <p:pic>
        <p:nvPicPr>
          <p:cNvPr id="46"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3740" y="1612269"/>
            <a:ext cx="1641966" cy="113499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16545" y="2589883"/>
            <a:ext cx="1633557" cy="105239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50875" y="1545444"/>
            <a:ext cx="1766451" cy="106840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4263" y="3861315"/>
            <a:ext cx="1632348" cy="103942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076030" y="2779781"/>
            <a:ext cx="1568633" cy="108848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63">
            <a:extLst>
              <a:ext uri="{FF2B5EF4-FFF2-40B4-BE49-F238E27FC236}">
                <a16:creationId xmlns:a16="http://schemas.microsoft.com/office/drawing/2014/main" id="{C151F383-0F7D-0741-8DB7-FE5CAD09F1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53230" y="3698498"/>
            <a:ext cx="1613477" cy="109556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2" name="Rectangle 21"/>
          <p:cNvSpPr/>
          <p:nvPr/>
        </p:nvSpPr>
        <p:spPr>
          <a:xfrm>
            <a:off x="7478417" y="1381167"/>
            <a:ext cx="4717958" cy="646331"/>
          </a:xfrm>
          <a:prstGeom prst="rect">
            <a:avLst/>
          </a:prstGeom>
        </p:spPr>
        <p:txBody>
          <a:bodyPr wrap="none">
            <a:spAutoFit/>
          </a:bodyPr>
          <a:lstStyle/>
          <a:p>
            <a:pPr marL="0" lvl="1" indent="228600" algn="ctr" fontAlgn="base" hangingPunct="0"/>
            <a:r>
              <a:rPr lang="en-US" b="1" kern="0" dirty="0">
                <a:solidFill>
                  <a:schemeClr val="bg2">
                    <a:lumMod val="50000"/>
                  </a:schemeClr>
                </a:solidFill>
                <a:latin typeface="Calibri Light"/>
                <a:sym typeface="Calibri"/>
              </a:rPr>
              <a:t>At scale, authentication, encryption by default, </a:t>
            </a:r>
          </a:p>
          <a:p>
            <a:pPr marL="0" lvl="1" indent="228600" algn="ctr" fontAlgn="base" hangingPunct="0"/>
            <a:r>
              <a:rPr lang="en-US" b="1" kern="0" dirty="0">
                <a:solidFill>
                  <a:schemeClr val="bg2">
                    <a:lumMod val="50000"/>
                  </a:schemeClr>
                </a:solidFill>
                <a:latin typeface="Calibri Light"/>
                <a:sym typeface="Calibri"/>
              </a:rPr>
              <a:t>role-based training, </a:t>
            </a:r>
            <a:r>
              <a:rPr lang="en-US" b="1" kern="0" dirty="0" err="1">
                <a:solidFill>
                  <a:schemeClr val="bg2">
                    <a:lumMod val="50000"/>
                  </a:schemeClr>
                </a:solidFill>
                <a:latin typeface="Calibri Light"/>
                <a:sym typeface="Calibri"/>
              </a:rPr>
              <a:t>BlockChain</a:t>
            </a:r>
            <a:endParaRPr lang="en-US" b="1" kern="0" dirty="0">
              <a:solidFill>
                <a:schemeClr val="bg2">
                  <a:lumMod val="50000"/>
                </a:schemeClr>
              </a:solidFill>
              <a:latin typeface="Calibri Light"/>
              <a:sym typeface="Calibri"/>
            </a:endParaRPr>
          </a:p>
        </p:txBody>
      </p:sp>
      <p:sp>
        <p:nvSpPr>
          <p:cNvPr id="29" name="Rectangle 28">
            <a:extLst>
              <a:ext uri="{FF2B5EF4-FFF2-40B4-BE49-F238E27FC236}">
                <a16:creationId xmlns:a16="http://schemas.microsoft.com/office/drawing/2014/main" id="{BBCF6CC4-4861-064B-8E9C-C158E8059F3D}"/>
              </a:ext>
            </a:extLst>
          </p:cNvPr>
          <p:cNvSpPr/>
          <p:nvPr/>
        </p:nvSpPr>
        <p:spPr>
          <a:xfrm>
            <a:off x="1095501" y="6452820"/>
            <a:ext cx="90256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Participate at: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0"/>
              </a:rPr>
              <a:t>techwaves@jpl.nasa.gov</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or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1"/>
              </a:rPr>
              <a:t>https://goto.jpl.nasa.gov/techwaves</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a:t>
            </a:r>
          </a:p>
        </p:txBody>
      </p:sp>
      <p:sp>
        <p:nvSpPr>
          <p:cNvPr id="30" name="TextBox 29">
            <a:extLst>
              <a:ext uri="{FF2B5EF4-FFF2-40B4-BE49-F238E27FC236}">
                <a16:creationId xmlns:a16="http://schemas.microsoft.com/office/drawing/2014/main" id="{C12BD51F-8C17-894C-9512-4D499FEA5E50}"/>
              </a:ext>
            </a:extLst>
          </p:cNvPr>
          <p:cNvSpPr txBox="1"/>
          <p:nvPr/>
        </p:nvSpPr>
        <p:spPr>
          <a:xfrm>
            <a:off x="1095501" y="5752900"/>
            <a:ext cx="4424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everyone</a:t>
            </a:r>
          </a:p>
        </p:txBody>
      </p:sp>
      <p:sp>
        <p:nvSpPr>
          <p:cNvPr id="31" name="TextBox 30">
            <a:extLst>
              <a:ext uri="{FF2B5EF4-FFF2-40B4-BE49-F238E27FC236}">
                <a16:creationId xmlns:a16="http://schemas.microsoft.com/office/drawing/2014/main" id="{FC3AA718-ADAC-E143-8393-B27369885E12}"/>
              </a:ext>
            </a:extLst>
          </p:cNvPr>
          <p:cNvSpPr txBox="1"/>
          <p:nvPr/>
        </p:nvSpPr>
        <p:spPr>
          <a:xfrm>
            <a:off x="5520495" y="5752900"/>
            <a:ext cx="5824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primarily developers</a:t>
            </a:r>
          </a:p>
        </p:txBody>
      </p:sp>
      <p:sp>
        <p:nvSpPr>
          <p:cNvPr id="2" name="Title 1">
            <a:extLst>
              <a:ext uri="{FF2B5EF4-FFF2-40B4-BE49-F238E27FC236}">
                <a16:creationId xmlns:a16="http://schemas.microsoft.com/office/drawing/2014/main" id="{16F650F2-4535-A74B-9160-228A76F81C71}"/>
              </a:ext>
            </a:extLst>
          </p:cNvPr>
          <p:cNvSpPr>
            <a:spLocks noGrp="1"/>
          </p:cNvSpPr>
          <p:nvPr>
            <p:ph type="title"/>
          </p:nvPr>
        </p:nvSpPr>
        <p:spPr>
          <a:xfrm>
            <a:off x="0" y="86572"/>
            <a:ext cx="12192000" cy="724932"/>
          </a:xfrm>
        </p:spPr>
        <p:txBody>
          <a:bodyPr>
            <a:normAutofit/>
          </a:bodyPr>
          <a:lstStyle/>
          <a:p>
            <a:pPr algn="ctr" rtl="0" eaLnBrk="1" latinLnBrk="0" hangingPunct="1"/>
            <a:r>
              <a:rPr lang="en-US" sz="2800" b="1" kern="1200" dirty="0">
                <a:solidFill>
                  <a:srgbClr val="000000"/>
                </a:solidFill>
                <a:effectLst/>
                <a:latin typeface="Calibri" panose="020F0502020204030204" pitchFamily="34" charset="0"/>
                <a:ea typeface="+mn-ea"/>
                <a:cs typeface="+mn-cs"/>
              </a:rPr>
              <a:t>Surfing the next major technology waves – Cyber Challenges</a:t>
            </a:r>
            <a:endParaRPr lang="en-US" sz="4800" b="1" dirty="0">
              <a:effectLst/>
            </a:endParaRPr>
          </a:p>
        </p:txBody>
      </p:sp>
      <p:sp>
        <p:nvSpPr>
          <p:cNvPr id="23" name="Action Button: Beginning 22">
            <a:hlinkClick r:id="rId12" action="ppaction://hlinksldjump" highlightClick="1"/>
            <a:extLst>
              <a:ext uri="{FF2B5EF4-FFF2-40B4-BE49-F238E27FC236}">
                <a16:creationId xmlns:a16="http://schemas.microsoft.com/office/drawing/2014/main" id="{73E119BC-D347-C141-80DE-B10DD7E52578}"/>
              </a:ext>
            </a:extLst>
          </p:cNvPr>
          <p:cNvSpPr/>
          <p:nvPr/>
        </p:nvSpPr>
        <p:spPr>
          <a:xfrm>
            <a:off x="237932" y="5752900"/>
            <a:ext cx="734029" cy="69992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End 23">
            <a:hlinkClick r:id="" action="ppaction://noaction" highlightClick="1"/>
            <a:extLst>
              <a:ext uri="{FF2B5EF4-FFF2-40B4-BE49-F238E27FC236}">
                <a16:creationId xmlns:a16="http://schemas.microsoft.com/office/drawing/2014/main" id="{53446A07-07D7-7F4B-809D-A9CC87F14BAE}"/>
              </a:ext>
            </a:extLst>
          </p:cNvPr>
          <p:cNvSpPr/>
          <p:nvPr/>
        </p:nvSpPr>
        <p:spPr>
          <a:xfrm>
            <a:off x="11370232" y="5616558"/>
            <a:ext cx="684936" cy="97260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87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12192000" cy="7331949"/>
          </a:xfrm>
          <a:prstGeom prst="rect">
            <a:avLst/>
          </a:prstGeom>
        </p:spPr>
      </p:pic>
      <p:sp>
        <p:nvSpPr>
          <p:cNvPr id="14" name="TextBox 13"/>
          <p:cNvSpPr txBox="1"/>
          <p:nvPr/>
        </p:nvSpPr>
        <p:spPr>
          <a:xfrm>
            <a:off x="8757694" y="4866613"/>
            <a:ext cx="3434307" cy="954107"/>
          </a:xfrm>
          <a:prstGeom prst="rect">
            <a:avLst/>
          </a:prstGeom>
          <a:noFill/>
        </p:spPr>
        <p:txBody>
          <a:bodyPr wrap="square" rtlCol="0">
            <a:spAutoFit/>
          </a:bodyPr>
          <a:lstStyle/>
          <a:p>
            <a:pPr algn="ctr" eaLnBrk="0" fontAlgn="base">
              <a:spcBef>
                <a:spcPct val="0"/>
              </a:spcBef>
              <a:spcAft>
                <a:spcPct val="0"/>
              </a:spcAft>
            </a:pP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Can we find Earth 2.0?</a:t>
            </a:r>
          </a:p>
        </p:txBody>
      </p:sp>
      <p:sp>
        <p:nvSpPr>
          <p:cNvPr id="8" name="TextBox 7"/>
          <p:cNvSpPr txBox="1"/>
          <p:nvPr/>
        </p:nvSpPr>
        <p:spPr>
          <a:xfrm>
            <a:off x="0" y="237379"/>
            <a:ext cx="12192000" cy="523220"/>
          </a:xfrm>
          <a:prstGeom prst="rect">
            <a:avLst/>
          </a:prstGeom>
          <a:noFill/>
        </p:spPr>
        <p:txBody>
          <a:bodyPr wrap="square" rtlCol="0">
            <a:spAutoFit/>
          </a:bodyPr>
          <a:lstStyle/>
          <a:p>
            <a:pPr algn="ctr" eaLnBrk="0" fontAlgn="base">
              <a:spcBef>
                <a:spcPct val="0"/>
              </a:spcBef>
              <a:spcAft>
                <a:spcPct val="0"/>
              </a:spcAft>
            </a:pP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Why? To help us answer the BIG questions</a:t>
            </a:r>
          </a:p>
        </p:txBody>
      </p:sp>
      <p:sp>
        <p:nvSpPr>
          <p:cNvPr id="3" name="TextBox 2"/>
          <p:cNvSpPr txBox="1"/>
          <p:nvPr/>
        </p:nvSpPr>
        <p:spPr>
          <a:xfrm>
            <a:off x="4469661" y="2891077"/>
            <a:ext cx="2531462" cy="523220"/>
          </a:xfrm>
          <a:prstGeom prst="rect">
            <a:avLst/>
          </a:prstGeom>
          <a:noFill/>
        </p:spPr>
        <p:txBody>
          <a:bodyPr wrap="none" rtlCol="0">
            <a:spAutoFit/>
          </a:bodyPr>
          <a:lstStyle/>
          <a:p>
            <a:pPr eaLnBrk="0" fontAlgn="base">
              <a:spcBef>
                <a:spcPct val="0"/>
              </a:spcBef>
              <a:spcAft>
                <a:spcPct val="0"/>
              </a:spcAft>
            </a:pPr>
            <a:r>
              <a:rPr lang="en-US" sz="2800" b="1"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Are we alone?</a:t>
            </a:r>
          </a:p>
        </p:txBody>
      </p:sp>
      <p:sp>
        <p:nvSpPr>
          <p:cNvPr id="11" name="TextBox 10"/>
          <p:cNvSpPr txBox="1"/>
          <p:nvPr/>
        </p:nvSpPr>
        <p:spPr>
          <a:xfrm>
            <a:off x="159667" y="1752692"/>
            <a:ext cx="4616559" cy="954107"/>
          </a:xfrm>
          <a:prstGeom prst="rect">
            <a:avLst/>
          </a:prstGeom>
          <a:noFill/>
        </p:spPr>
        <p:txBody>
          <a:bodyPr wrap="square" rtlCol="0">
            <a:spAutoFit/>
          </a:bodyPr>
          <a:lstStyle/>
          <a:p>
            <a:pPr algn="ctr" eaLnBrk="0" fontAlgn="base">
              <a:spcBef>
                <a:spcPct val="0"/>
              </a:spcBef>
              <a:spcAft>
                <a:spcPct val="0"/>
              </a:spcAft>
            </a:pP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How do we protect Mother Earth?</a:t>
            </a:r>
          </a:p>
        </p:txBody>
      </p:sp>
      <p:sp>
        <p:nvSpPr>
          <p:cNvPr id="12" name="TextBox 11"/>
          <p:cNvSpPr txBox="1"/>
          <p:nvPr/>
        </p:nvSpPr>
        <p:spPr>
          <a:xfrm>
            <a:off x="8296536" y="1613792"/>
            <a:ext cx="3928534" cy="954107"/>
          </a:xfrm>
          <a:prstGeom prst="rect">
            <a:avLst/>
          </a:prstGeom>
          <a:noFill/>
        </p:spPr>
        <p:txBody>
          <a:bodyPr wrap="square" rtlCol="0">
            <a:spAutoFit/>
          </a:bodyPr>
          <a:lstStyle/>
          <a:p>
            <a:pPr algn="ctr" eaLnBrk="0" fontAlgn="base">
              <a:spcBef>
                <a:spcPct val="0"/>
              </a:spcBef>
              <a:spcAft>
                <a:spcPct val="0"/>
              </a:spcAft>
            </a:pP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How do we divert an asteroid?</a:t>
            </a:r>
          </a:p>
        </p:txBody>
      </p:sp>
      <p:sp>
        <p:nvSpPr>
          <p:cNvPr id="15" name="TextBox 14"/>
          <p:cNvSpPr txBox="1"/>
          <p:nvPr/>
        </p:nvSpPr>
        <p:spPr>
          <a:xfrm>
            <a:off x="5204875" y="5695430"/>
            <a:ext cx="3021981" cy="954107"/>
          </a:xfrm>
          <a:prstGeom prst="rect">
            <a:avLst/>
          </a:prstGeom>
          <a:noFill/>
        </p:spPr>
        <p:txBody>
          <a:bodyPr wrap="none" rtlCol="0">
            <a:spAutoFit/>
          </a:bodyPr>
          <a:lstStyle/>
          <a:p>
            <a:pPr algn="ctr" eaLnBrk="0" fontAlgn="base">
              <a:spcBef>
                <a:spcPct val="0"/>
              </a:spcBef>
              <a:spcAft>
                <a:spcPct val="0"/>
              </a:spcAft>
            </a:pP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Is/was there life </a:t>
            </a:r>
            <a:b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b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on Mars?</a:t>
            </a:r>
          </a:p>
        </p:txBody>
      </p:sp>
      <p:sp>
        <p:nvSpPr>
          <p:cNvPr id="10" name="TextBox 9"/>
          <p:cNvSpPr txBox="1"/>
          <p:nvPr/>
        </p:nvSpPr>
        <p:spPr>
          <a:xfrm>
            <a:off x="590007" y="4267208"/>
            <a:ext cx="4397629" cy="1384995"/>
          </a:xfrm>
          <a:prstGeom prst="rect">
            <a:avLst/>
          </a:prstGeom>
          <a:noFill/>
        </p:spPr>
        <p:txBody>
          <a:bodyPr wrap="square" rtlCol="0">
            <a:spAutoFit/>
          </a:bodyPr>
          <a:lstStyle/>
          <a:p>
            <a:pPr eaLnBrk="0" fontAlgn="base">
              <a:spcBef>
                <a:spcPct val="0"/>
              </a:spcBef>
              <a:spcAft>
                <a:spcPct val="0"/>
              </a:spcAft>
            </a:pPr>
            <a:r>
              <a:rPr lang="en-US" sz="2800" dirty="0">
                <a:solidFill>
                  <a:prstClr val="white"/>
                </a:solidFill>
                <a:latin typeface="Amazon Ember" panose="020B0703020204020204" pitchFamily="34" charset="0"/>
                <a:ea typeface="Amazon Ember" panose="020B0703020204020204" pitchFamily="34" charset="0"/>
                <a:cs typeface="Amazon Ember" panose="020B0703020204020204" pitchFamily="34" charset="0"/>
              </a:rPr>
              <a:t>How did the Universe form and where is it going?</a:t>
            </a:r>
          </a:p>
        </p:txBody>
      </p:sp>
      <p:sp>
        <p:nvSpPr>
          <p:cNvPr id="13" name="TextBox 12"/>
          <p:cNvSpPr txBox="1"/>
          <p:nvPr/>
        </p:nvSpPr>
        <p:spPr>
          <a:xfrm>
            <a:off x="0" y="1"/>
            <a:ext cx="240772" cy="230832"/>
          </a:xfrm>
          <a:prstGeom prst="rect">
            <a:avLst/>
          </a:prstGeom>
          <a:noFill/>
        </p:spPr>
        <p:txBody>
          <a:bodyPr wrap="none" rtlCol="0">
            <a:spAutoFit/>
          </a:bodyPr>
          <a:lstStyle/>
          <a:p>
            <a:pPr eaLnBrk="0" fontAlgn="base">
              <a:spcBef>
                <a:spcPct val="0"/>
              </a:spcBef>
              <a:spcAft>
                <a:spcPct val="0"/>
              </a:spcAft>
            </a:pPr>
            <a:r>
              <a:rPr lang="en-NZ" sz="900" dirty="0">
                <a:solidFill>
                  <a:prstClr val="white">
                    <a:lumMod val="65000"/>
                  </a:prstClr>
                </a:solidFill>
              </a:rPr>
              <a:t>T</a:t>
            </a:r>
          </a:p>
        </p:txBody>
      </p:sp>
    </p:spTree>
    <p:extLst>
      <p:ext uri="{BB962C8B-B14F-4D97-AF65-F5344CB8AC3E}">
        <p14:creationId xmlns:p14="http://schemas.microsoft.com/office/powerpoint/2010/main" val="13764110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P spid="11" grpId="0"/>
      <p:bldP spid="12" grpId="0"/>
      <p:bldP spid="15"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047" y="-284773"/>
            <a:ext cx="13006822" cy="7497103"/>
          </a:xfrm>
          <a:prstGeom prst="rect">
            <a:avLst/>
          </a:prstGeom>
        </p:spPr>
      </p:pic>
      <p:sp>
        <p:nvSpPr>
          <p:cNvPr id="3" name="Rectangle 2"/>
          <p:cNvSpPr/>
          <p:nvPr/>
        </p:nvSpPr>
        <p:spPr>
          <a:xfrm>
            <a:off x="628233" y="4258815"/>
            <a:ext cx="12684729"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Enjoy the benefits of surfing (</a:t>
            </a: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user experience</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leverage the power and future of the wave (</a:t>
            </a: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back end</a:t>
            </a: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		spend time doing it (</a:t>
            </a:r>
            <a:r>
              <a:rPr kumimoji="0" lang="en-US" sz="3200" b="1" i="0" u="sng" strike="noStrike" kern="1200" cap="none" spc="0" normalizeH="0" baseline="0" noProof="0" dirty="0">
                <a:ln>
                  <a:noFill/>
                </a:ln>
                <a:solidFill>
                  <a:prstClr val="white"/>
                </a:solidFill>
                <a:effectLst/>
                <a:uLnTx/>
                <a:uFillTx/>
                <a:latin typeface="Calibri" panose="020F0502020204030204"/>
                <a:ea typeface="+mn-ea"/>
                <a:cs typeface="+mn-cs"/>
              </a:rPr>
              <a:t>priorities and focus)</a:t>
            </a: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p:cNvSpPr/>
          <p:nvPr/>
        </p:nvSpPr>
        <p:spPr>
          <a:xfrm>
            <a:off x="130677" y="191675"/>
            <a:ext cx="12138900"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How can we infuse emerging technologies into the enterprise?</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9FE538C-150A-D148-953A-893710863E9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40094" y="2594610"/>
            <a:ext cx="920066" cy="627968"/>
          </a:xfrm>
          <a:prstGeom prst="rect">
            <a:avLst/>
          </a:prstGeom>
        </p:spPr>
      </p:pic>
    </p:spTree>
    <p:extLst>
      <p:ext uri="{BB962C8B-B14F-4D97-AF65-F5344CB8AC3E}">
        <p14:creationId xmlns:p14="http://schemas.microsoft.com/office/powerpoint/2010/main" val="904102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220183" y="-2840"/>
            <a:ext cx="682358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sym typeface="Calibri"/>
              </a:rPr>
              <a:t>Our Vision of How We Will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sym typeface="Calibri"/>
            </a:endParaRPr>
          </a:p>
        </p:txBody>
      </p:sp>
      <p:sp>
        <p:nvSpPr>
          <p:cNvPr id="35" name="TextBox 34"/>
          <p:cNvSpPr txBox="1"/>
          <p:nvPr/>
        </p:nvSpPr>
        <p:spPr>
          <a:xfrm>
            <a:off x="314470" y="511320"/>
            <a:ext cx="11414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a:ea typeface="+mn-ea"/>
                <a:cs typeface="+mn-cs"/>
                <a:sym typeface="Calibri"/>
              </a:rPr>
              <a:t>Leverages IOT, Programming, Smart Data, Cloud, and Artificial Intelligence</a:t>
            </a:r>
            <a:r>
              <a:rPr kumimoji="0" lang="en-US" sz="1800" b="1" i="1" u="none" strike="noStrike" kern="1200" cap="none" spc="0" normalizeH="0" baseline="0" noProof="0">
                <a:ln>
                  <a:noFill/>
                </a:ln>
                <a:solidFill>
                  <a:prstClr val="black"/>
                </a:solidFill>
                <a:effectLst/>
                <a:uLnTx/>
                <a:uFillTx/>
                <a:latin typeface="Calibri"/>
                <a:ea typeface="+mn-ea"/>
                <a:cs typeface="+mn-cs"/>
                <a:sym typeface="Calibri"/>
              </a:rPr>
              <a:t>, which can </a:t>
            </a:r>
            <a:r>
              <a:rPr kumimoji="0" lang="en-US" sz="1800" b="1" i="1" u="none" strike="noStrike" kern="1200" cap="none" spc="0" normalizeH="0" baseline="0" noProof="0" dirty="0">
                <a:ln>
                  <a:noFill/>
                </a:ln>
                <a:solidFill>
                  <a:prstClr val="black"/>
                </a:solidFill>
                <a:effectLst/>
                <a:uLnTx/>
                <a:uFillTx/>
                <a:latin typeface="Calibri"/>
                <a:ea typeface="+mn-ea"/>
                <a:cs typeface="+mn-cs"/>
                <a:sym typeface="Calibri"/>
              </a:rPr>
              <a:t>evolve at </a:t>
            </a:r>
            <a:r>
              <a:rPr kumimoji="0" lang="en-US" sz="1800" b="1" i="1" u="none" strike="noStrike" kern="1200" cap="none" spc="0" normalizeH="0" baseline="0" noProof="0">
                <a:ln>
                  <a:noFill/>
                </a:ln>
                <a:solidFill>
                  <a:prstClr val="black"/>
                </a:solidFill>
                <a:effectLst/>
                <a:uLnTx/>
                <a:uFillTx/>
                <a:latin typeface="Calibri"/>
                <a:ea typeface="+mn-ea"/>
                <a:cs typeface="+mn-cs"/>
                <a:sym typeface="Calibri"/>
              </a:rPr>
              <a:t>different cadences</a:t>
            </a:r>
            <a:endParaRPr kumimoji="0" lang="en-US" sz="1800" b="1" i="1" u="none" strike="noStrike" kern="1200" cap="none" spc="0" normalizeH="0" baseline="0" noProof="0" dirty="0">
              <a:ln>
                <a:noFill/>
              </a:ln>
              <a:solidFill>
                <a:prstClr val="black"/>
              </a:solidFill>
              <a:effectLst/>
              <a:uLnTx/>
              <a:uFillTx/>
              <a:latin typeface="Calibri"/>
              <a:ea typeface="+mn-ea"/>
              <a:cs typeface="+mn-cs"/>
              <a:sym typeface="Calibri"/>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470" y="4953142"/>
            <a:ext cx="2540331" cy="145260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rot lat="0" lon="10800000" rev="0"/>
            </a:camera>
            <a:lightRig rig="contrasting" dir="t">
              <a:rot lat="0" lon="0" rev="3000000"/>
            </a:lightRig>
          </a:scene3d>
          <a:sp3d contourW="7620">
            <a:bevelT w="95250" h="31750"/>
            <a:contourClr>
              <a:srgbClr val="333333"/>
            </a:contourClr>
          </a:sp3d>
        </p:spPr>
      </p:pic>
      <p:grpSp>
        <p:nvGrpSpPr>
          <p:cNvPr id="23" name="Group 22">
            <a:extLst>
              <a:ext uri="{FF2B5EF4-FFF2-40B4-BE49-F238E27FC236}">
                <a16:creationId xmlns:a16="http://schemas.microsoft.com/office/drawing/2014/main" id="{634E0865-EE35-1446-AD8B-11B0048A2568}"/>
              </a:ext>
            </a:extLst>
          </p:cNvPr>
          <p:cNvGrpSpPr/>
          <p:nvPr/>
        </p:nvGrpSpPr>
        <p:grpSpPr>
          <a:xfrm>
            <a:off x="584249" y="3186960"/>
            <a:ext cx="11389215" cy="1748296"/>
            <a:chOff x="584249" y="3186960"/>
            <a:chExt cx="11389215" cy="1748296"/>
          </a:xfrm>
        </p:grpSpPr>
        <p:grpSp>
          <p:nvGrpSpPr>
            <p:cNvPr id="22" name="Group 21">
              <a:extLst>
                <a:ext uri="{FF2B5EF4-FFF2-40B4-BE49-F238E27FC236}">
                  <a16:creationId xmlns:a16="http://schemas.microsoft.com/office/drawing/2014/main" id="{E55EA936-6F7B-364B-BCA5-AE6DEC9A4936}"/>
                </a:ext>
              </a:extLst>
            </p:cNvPr>
            <p:cNvGrpSpPr/>
            <p:nvPr/>
          </p:nvGrpSpPr>
          <p:grpSpPr>
            <a:xfrm>
              <a:off x="584249" y="3186960"/>
              <a:ext cx="11389215" cy="1748296"/>
              <a:chOff x="584249" y="3186960"/>
              <a:chExt cx="11389215" cy="1748296"/>
            </a:xfrm>
          </p:grpSpPr>
          <p:grpSp>
            <p:nvGrpSpPr>
              <p:cNvPr id="19" name="Group 18"/>
              <p:cNvGrpSpPr/>
              <p:nvPr/>
            </p:nvGrpSpPr>
            <p:grpSpPr>
              <a:xfrm>
                <a:off x="627219" y="3186960"/>
                <a:ext cx="11346245" cy="1472090"/>
                <a:chOff x="622301" y="3186960"/>
                <a:chExt cx="10047670" cy="1472090"/>
              </a:xfrm>
            </p:grpSpPr>
            <p:sp>
              <p:nvSpPr>
                <p:cNvPr id="3" name="TextBox 2"/>
                <p:cNvSpPr txBox="1"/>
                <p:nvPr/>
              </p:nvSpPr>
              <p:spPr>
                <a:xfrm>
                  <a:off x="886856" y="3375000"/>
                  <a:ext cx="203164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a:ea typeface="+mn-ea"/>
                      <a:cs typeface="+mn-cs"/>
                      <a:sym typeface="Calibri"/>
                    </a:rPr>
                    <a:t>AI / Machine Learning</a:t>
                  </a:r>
                </a:p>
              </p:txBody>
            </p:sp>
            <p:grpSp>
              <p:nvGrpSpPr>
                <p:cNvPr id="15" name="Group 14"/>
                <p:cNvGrpSpPr/>
                <p:nvPr/>
              </p:nvGrpSpPr>
              <p:grpSpPr>
                <a:xfrm>
                  <a:off x="622301" y="3186960"/>
                  <a:ext cx="10047670" cy="1472090"/>
                  <a:chOff x="622301" y="3186960"/>
                  <a:chExt cx="10047670" cy="1472090"/>
                </a:xfrm>
              </p:grpSpPr>
              <p:sp>
                <p:nvSpPr>
                  <p:cNvPr id="42" name="Oval 41"/>
                  <p:cNvSpPr/>
                  <p:nvPr/>
                </p:nvSpPr>
                <p:spPr>
                  <a:xfrm>
                    <a:off x="622301" y="3186960"/>
                    <a:ext cx="10047670" cy="699246"/>
                  </a:xfrm>
                  <a:prstGeom prst="ellipse">
                    <a:avLst/>
                  </a:prstGeom>
                  <a:noFill/>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sym typeface="Calibri"/>
                    </a:endParaRPr>
                  </a:p>
                </p:txBody>
              </p:sp>
              <p:cxnSp>
                <p:nvCxnSpPr>
                  <p:cNvPr id="43" name="Straight Arrow Connector 42"/>
                  <p:cNvCxnSpPr/>
                  <p:nvPr/>
                </p:nvCxnSpPr>
                <p:spPr>
                  <a:xfrm flipV="1">
                    <a:off x="1626148" y="4014118"/>
                    <a:ext cx="157667" cy="644932"/>
                  </a:xfrm>
                  <a:prstGeom prst="straightConnector1">
                    <a:avLst/>
                  </a:prstGeom>
                  <a:ln>
                    <a:solidFill>
                      <a:schemeClr val="accent2"/>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sp>
            <p:nvSpPr>
              <p:cNvPr id="45" name="TextBox 44"/>
              <p:cNvSpPr txBox="1"/>
              <p:nvPr/>
            </p:nvSpPr>
            <p:spPr>
              <a:xfrm>
                <a:off x="584249" y="4011926"/>
                <a:ext cx="117872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a:ea typeface="+mn-ea"/>
                    <a:cs typeface="+mn-cs"/>
                    <a:sym typeface="Calibri"/>
                  </a:rPr>
                  <a:t>Intelligent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a:ea typeface="+mn-ea"/>
                    <a:cs typeface="+mn-cs"/>
                    <a:sym typeface="Calibri"/>
                  </a:rPr>
                  <a:t>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504D"/>
                    </a:solidFill>
                    <a:effectLst/>
                    <a:uLnTx/>
                    <a:uFillTx/>
                    <a:latin typeface="Calibri"/>
                    <a:ea typeface="+mn-ea"/>
                    <a:cs typeface="+mn-cs"/>
                    <a:sym typeface="Calibri"/>
                  </a:rPr>
                  <a:t>    (IA)</a:t>
                </a:r>
              </a:p>
            </p:txBody>
          </p:sp>
        </p:grpSp>
        <p:sp>
          <p:nvSpPr>
            <p:cNvPr id="16" name="TextBox 15"/>
            <p:cNvSpPr txBox="1"/>
            <p:nvPr/>
          </p:nvSpPr>
          <p:spPr>
            <a:xfrm>
              <a:off x="9430645" y="3343515"/>
              <a:ext cx="14975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00000"/>
                  </a:solidFill>
                  <a:effectLst/>
                  <a:uLnTx/>
                  <a:uFillTx/>
                  <a:latin typeface="Calibri"/>
                  <a:ea typeface="+mn-ea"/>
                  <a:cs typeface="+mn-cs"/>
                </a:rPr>
                <a:t>Deep </a:t>
              </a:r>
              <a:r>
                <a:rPr kumimoji="0" lang="en-US" sz="1800" b="1" i="0" u="none" strike="noStrike" kern="1200" cap="none" spc="0" normalizeH="0" baseline="0" noProof="0" dirty="0">
                  <a:ln>
                    <a:noFill/>
                  </a:ln>
                  <a:solidFill>
                    <a:srgbClr val="C00000"/>
                  </a:solidFill>
                  <a:effectLst/>
                  <a:uLnTx/>
                  <a:uFillTx/>
                  <a:latin typeface="Calibri"/>
                  <a:ea typeface="+mn-ea"/>
                  <a:cs typeface="+mn-cs"/>
                </a:rPr>
                <a:t>Learning</a:t>
              </a:r>
            </a:p>
          </p:txBody>
        </p:sp>
      </p:grpSp>
      <p:grpSp>
        <p:nvGrpSpPr>
          <p:cNvPr id="21" name="Group 20">
            <a:extLst>
              <a:ext uri="{FF2B5EF4-FFF2-40B4-BE49-F238E27FC236}">
                <a16:creationId xmlns:a16="http://schemas.microsoft.com/office/drawing/2014/main" id="{DF3CD41F-DBBE-1A4D-A638-E24C2672BE60}"/>
              </a:ext>
            </a:extLst>
          </p:cNvPr>
          <p:cNvGrpSpPr/>
          <p:nvPr/>
        </p:nvGrpSpPr>
        <p:grpSpPr>
          <a:xfrm>
            <a:off x="2804000" y="1012918"/>
            <a:ext cx="6392672" cy="5813747"/>
            <a:chOff x="2804000" y="1012918"/>
            <a:chExt cx="6392672" cy="5813747"/>
          </a:xfrm>
        </p:grpSpPr>
        <p:cxnSp>
          <p:nvCxnSpPr>
            <p:cNvPr id="13" name="Straight Arrow Connector 12"/>
            <p:cNvCxnSpPr/>
            <p:nvPr/>
          </p:nvCxnSpPr>
          <p:spPr>
            <a:xfrm flipV="1">
              <a:off x="2804000" y="5035130"/>
              <a:ext cx="422098" cy="18466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491142" y="3402566"/>
              <a:ext cx="132536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8000"/>
                  </a:solidFill>
                  <a:latin typeface="Calibri"/>
                  <a:sym typeface="Calibri"/>
                </a:rPr>
                <a:t>Data</a:t>
              </a:r>
              <a:r>
                <a:rPr kumimoji="0" lang="en-US" sz="2000" b="1" i="0" u="none" strike="noStrike" kern="1200" cap="none" spc="0" normalizeH="0" baseline="0" noProof="0" dirty="0">
                  <a:ln>
                    <a:noFill/>
                  </a:ln>
                  <a:solidFill>
                    <a:srgbClr val="FF0000"/>
                  </a:solidFill>
                  <a:effectLst/>
                  <a:uLnTx/>
                  <a:uFillTx/>
                  <a:latin typeface="Calibri"/>
                  <a:ea typeface="+mn-ea"/>
                  <a:cs typeface="+mn-cs"/>
                  <a:sym typeface="Calibri"/>
                </a:rPr>
                <a:t> </a:t>
              </a:r>
              <a:r>
                <a:rPr lang="en-US" sz="2000" b="1" dirty="0">
                  <a:solidFill>
                    <a:srgbClr val="008000"/>
                  </a:solidFill>
                  <a:latin typeface="Calibri"/>
                  <a:sym typeface="Calibri"/>
                </a:rPr>
                <a:t>Lakes</a:t>
              </a:r>
            </a:p>
          </p:txBody>
        </p:sp>
        <p:sp>
          <p:nvSpPr>
            <p:cNvPr id="11" name="Oval 10"/>
            <p:cNvSpPr/>
            <p:nvPr/>
          </p:nvSpPr>
          <p:spPr>
            <a:xfrm>
              <a:off x="5288952" y="2860443"/>
              <a:ext cx="1729744" cy="1835979"/>
            </a:xfrm>
            <a:prstGeom prst="ellipse">
              <a:avLst/>
            </a:prstGeom>
            <a:noFill/>
            <a:ln w="127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sym typeface="Calibri"/>
              </a:endParaRPr>
            </a:p>
          </p:txBody>
        </p:sp>
        <p:sp>
          <p:nvSpPr>
            <p:cNvPr id="12" name="Oval 11"/>
            <p:cNvSpPr/>
            <p:nvPr/>
          </p:nvSpPr>
          <p:spPr>
            <a:xfrm>
              <a:off x="4250873" y="1840684"/>
              <a:ext cx="3784764" cy="380477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2" name="TextBox 1"/>
            <p:cNvSpPr txBox="1"/>
            <p:nvPr/>
          </p:nvSpPr>
          <p:spPr>
            <a:xfrm>
              <a:off x="5488685" y="2147143"/>
              <a:ext cx="1201997" cy="707886"/>
            </a:xfrm>
            <a:prstGeom prst="rect">
              <a:avLst/>
            </a:prstGeom>
            <a:noFill/>
          </p:spPr>
          <p:txBody>
            <a:bodyPr wrap="none" rtlCol="0">
              <a:spAutoFit/>
            </a:bodyPr>
            <a:lstStyle>
              <a:defPPr>
                <a:defRPr lang="en-US"/>
              </a:defPPr>
              <a:lvl1pPr algn="ctr" defTabSz="457200">
                <a:defRPr sz="2000" b="1">
                  <a:solidFill>
                    <a:srgbClr val="00800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libri"/>
                  <a:ea typeface="+mn-ea"/>
                  <a:cs typeface="+mn-cs"/>
                  <a:sym typeface="Calibri"/>
                </a:rPr>
                <a:t>APIs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libri"/>
                  <a:ea typeface="+mn-ea"/>
                  <a:cs typeface="+mn-cs"/>
                  <a:sym typeface="Calibri"/>
                </a:rPr>
                <a:t>(Registry)</a:t>
              </a:r>
            </a:p>
          </p:txBody>
        </p:sp>
        <p:sp>
          <p:nvSpPr>
            <p:cNvPr id="24" name="TextBox 23"/>
            <p:cNvSpPr txBox="1"/>
            <p:nvPr/>
          </p:nvSpPr>
          <p:spPr>
            <a:xfrm>
              <a:off x="4903451" y="1137165"/>
              <a:ext cx="243234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libri"/>
                  <a:ea typeface="+mn-ea"/>
                  <a:cs typeface="+mn-cs"/>
                  <a:sym typeface="Calibri"/>
                </a:rPr>
                <a:t>Sensors and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8000"/>
                  </a:solidFill>
                  <a:effectLst/>
                  <a:uLnTx/>
                  <a:uFillTx/>
                  <a:latin typeface="Calibri"/>
                  <a:ea typeface="+mn-ea"/>
                  <a:cs typeface="+mn-cs"/>
                  <a:sym typeface="Calibri"/>
                </a:rPr>
                <a:t>(</a:t>
              </a:r>
              <a:r>
                <a:rPr kumimoji="0" lang="en-US" sz="2000" b="1" i="0" u="none" strike="noStrike" kern="1200" cap="none" spc="0" normalizeH="0" baseline="0" noProof="0" dirty="0" err="1">
                  <a:ln>
                    <a:noFill/>
                  </a:ln>
                  <a:solidFill>
                    <a:srgbClr val="008000"/>
                  </a:solidFill>
                  <a:effectLst/>
                  <a:uLnTx/>
                  <a:uFillTx/>
                  <a:latin typeface="Calibri"/>
                  <a:ea typeface="+mn-ea"/>
                  <a:cs typeface="+mn-cs"/>
                  <a:sym typeface="Calibri"/>
                </a:rPr>
                <a:t>IoT</a:t>
              </a:r>
              <a:r>
                <a:rPr kumimoji="0" lang="en-US" sz="2000" b="1" i="0" u="none" strike="noStrike" kern="1200" cap="none" spc="0" normalizeH="0" baseline="0" noProof="0" dirty="0">
                  <a:ln>
                    <a:noFill/>
                  </a:ln>
                  <a:solidFill>
                    <a:srgbClr val="008000"/>
                  </a:solidFill>
                  <a:effectLst/>
                  <a:uLnTx/>
                  <a:uFillTx/>
                  <a:latin typeface="Calibri"/>
                  <a:ea typeface="+mn-ea"/>
                  <a:cs typeface="+mn-cs"/>
                  <a:sym typeface="Calibri"/>
                </a:rPr>
                <a:t>)</a:t>
              </a:r>
              <a:endParaRPr kumimoji="0" lang="en-US" sz="1800" b="1" i="0" u="none" strike="noStrike" kern="1200" cap="none" spc="0" normalizeH="0" baseline="0" noProof="0" dirty="0">
                <a:ln>
                  <a:noFill/>
                </a:ln>
                <a:solidFill>
                  <a:srgbClr val="008000"/>
                </a:solidFill>
                <a:effectLst/>
                <a:uLnTx/>
                <a:uFillTx/>
                <a:latin typeface="Calibri"/>
                <a:ea typeface="+mn-ea"/>
                <a:cs typeface="+mn-cs"/>
                <a:sym typeface="Calibri"/>
              </a:endParaRPr>
            </a:p>
          </p:txBody>
        </p:sp>
        <p:sp>
          <p:nvSpPr>
            <p:cNvPr id="36" name="TextBox 35"/>
            <p:cNvSpPr txBox="1"/>
            <p:nvPr/>
          </p:nvSpPr>
          <p:spPr>
            <a:xfrm>
              <a:off x="3750629" y="5004721"/>
              <a:ext cx="9244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Gesture</a:t>
              </a:r>
            </a:p>
          </p:txBody>
        </p:sp>
        <p:sp>
          <p:nvSpPr>
            <p:cNvPr id="37" name="TextBox 36"/>
            <p:cNvSpPr txBox="1"/>
            <p:nvPr/>
          </p:nvSpPr>
          <p:spPr>
            <a:xfrm>
              <a:off x="3512929" y="2764546"/>
              <a:ext cx="887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Touch</a:t>
              </a:r>
            </a:p>
          </p:txBody>
        </p:sp>
        <p:sp>
          <p:nvSpPr>
            <p:cNvPr id="38" name="TextBox 37"/>
            <p:cNvSpPr txBox="1"/>
            <p:nvPr/>
          </p:nvSpPr>
          <p:spPr>
            <a:xfrm>
              <a:off x="4250873" y="5440186"/>
              <a:ext cx="52129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See</a:t>
              </a:r>
            </a:p>
          </p:txBody>
        </p:sp>
        <p:sp>
          <p:nvSpPr>
            <p:cNvPr id="31" name="TextBox 30"/>
            <p:cNvSpPr txBox="1"/>
            <p:nvPr/>
          </p:nvSpPr>
          <p:spPr>
            <a:xfrm>
              <a:off x="3938367" y="1754109"/>
              <a:ext cx="98281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Type</a:t>
              </a:r>
              <a:endParaRPr kumimoji="0" lang="en-US" sz="1050" b="0" i="0" u="none" strike="noStrike" kern="1200" cap="none" spc="0" normalizeH="0" baseline="0" noProof="0" dirty="0">
                <a:ln>
                  <a:noFill/>
                </a:ln>
                <a:solidFill>
                  <a:prstClr val="black"/>
                </a:solidFill>
                <a:effectLst/>
                <a:uLnTx/>
                <a:uFillTx/>
                <a:latin typeface="Calibri"/>
                <a:ea typeface="+mn-ea"/>
                <a:cs typeface="+mn-cs"/>
                <a:sym typeface="Calibri"/>
              </a:endParaRPr>
            </a:p>
          </p:txBody>
        </p:sp>
        <p:sp>
          <p:nvSpPr>
            <p:cNvPr id="4" name="Oval 3"/>
            <p:cNvSpPr/>
            <p:nvPr/>
          </p:nvSpPr>
          <p:spPr>
            <a:xfrm>
              <a:off x="3192517" y="1012918"/>
              <a:ext cx="6004155" cy="581374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sym typeface="Calibri"/>
              </a:endParaRPr>
            </a:p>
          </p:txBody>
        </p:sp>
        <p:sp>
          <p:nvSpPr>
            <p:cNvPr id="39" name="TextBox 38"/>
            <p:cNvSpPr txBox="1"/>
            <p:nvPr/>
          </p:nvSpPr>
          <p:spPr>
            <a:xfrm>
              <a:off x="4662094" y="5871505"/>
              <a:ext cx="7328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Sense</a:t>
              </a:r>
            </a:p>
          </p:txBody>
        </p:sp>
        <p:sp>
          <p:nvSpPr>
            <p:cNvPr id="44" name="TextBox 43"/>
            <p:cNvSpPr txBox="1"/>
            <p:nvPr/>
          </p:nvSpPr>
          <p:spPr>
            <a:xfrm>
              <a:off x="5461285" y="6186940"/>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Think</a:t>
              </a:r>
            </a:p>
          </p:txBody>
        </p:sp>
        <p:sp>
          <p:nvSpPr>
            <p:cNvPr id="32" name="TextBox 31">
              <a:extLst>
                <a:ext uri="{FF2B5EF4-FFF2-40B4-BE49-F238E27FC236}">
                  <a16:creationId xmlns:a16="http://schemas.microsoft.com/office/drawing/2014/main" id="{8AB6EAAE-ED7B-9E42-924E-0959F490C3D6}"/>
                </a:ext>
              </a:extLst>
            </p:cNvPr>
            <p:cNvSpPr txBox="1"/>
            <p:nvPr/>
          </p:nvSpPr>
          <p:spPr>
            <a:xfrm>
              <a:off x="3270537" y="3978919"/>
              <a:ext cx="887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Hear</a:t>
              </a:r>
            </a:p>
          </p:txBody>
        </p:sp>
        <p:sp>
          <p:nvSpPr>
            <p:cNvPr id="33" name="TextBox 32">
              <a:extLst>
                <a:ext uri="{FF2B5EF4-FFF2-40B4-BE49-F238E27FC236}">
                  <a16:creationId xmlns:a16="http://schemas.microsoft.com/office/drawing/2014/main" id="{4DE2301D-D007-2441-8978-AE1B7E6BDCA5}"/>
                </a:ext>
              </a:extLst>
            </p:cNvPr>
            <p:cNvSpPr txBox="1"/>
            <p:nvPr/>
          </p:nvSpPr>
          <p:spPr>
            <a:xfrm>
              <a:off x="3428025" y="4433396"/>
              <a:ext cx="8878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Speak</a:t>
              </a:r>
            </a:p>
          </p:txBody>
        </p:sp>
        <p:sp>
          <p:nvSpPr>
            <p:cNvPr id="8" name="Rectangle 7">
              <a:extLst>
                <a:ext uri="{FF2B5EF4-FFF2-40B4-BE49-F238E27FC236}">
                  <a16:creationId xmlns:a16="http://schemas.microsoft.com/office/drawing/2014/main" id="{D92AACF6-9A03-0C42-8B68-619BCBAB0EA3}"/>
                </a:ext>
              </a:extLst>
            </p:cNvPr>
            <p:cNvSpPr/>
            <p:nvPr/>
          </p:nvSpPr>
          <p:spPr>
            <a:xfrm>
              <a:off x="3783125" y="2231157"/>
              <a:ext cx="842993" cy="369332"/>
            </a:xfrm>
            <a:prstGeom prst="rect">
              <a:avLst/>
            </a:prstGeom>
          </p:spPr>
          <p:txBody>
            <a:bodyPr wrap="square">
              <a:spAutoFit/>
            </a:bodyPr>
            <a:lstStyle/>
            <a:p>
              <a:pPr lvl="0">
                <a:defRPr/>
              </a:pPr>
              <a:r>
                <a:rPr lang="en-US" dirty="0">
                  <a:solidFill>
                    <a:prstClr val="black"/>
                  </a:solidFill>
                  <a:sym typeface="Calibri"/>
                </a:rPr>
                <a:t>Click </a:t>
              </a:r>
            </a:p>
          </p:txBody>
        </p:sp>
      </p:grpSp>
      <p:sp>
        <p:nvSpPr>
          <p:cNvPr id="34" name="TextBox 33">
            <a:extLst>
              <a:ext uri="{FF2B5EF4-FFF2-40B4-BE49-F238E27FC236}">
                <a16:creationId xmlns:a16="http://schemas.microsoft.com/office/drawing/2014/main" id="{52080661-B731-074C-8427-40C53593CB5C}"/>
              </a:ext>
            </a:extLst>
          </p:cNvPr>
          <p:cNvSpPr txBox="1"/>
          <p:nvPr/>
        </p:nvSpPr>
        <p:spPr>
          <a:xfrm>
            <a:off x="6194594" y="6274246"/>
            <a:ext cx="6960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Smell</a:t>
            </a:r>
          </a:p>
        </p:txBody>
      </p:sp>
    </p:spTree>
    <p:extLst>
      <p:ext uri="{BB962C8B-B14F-4D97-AF65-F5344CB8AC3E}">
        <p14:creationId xmlns:p14="http://schemas.microsoft.com/office/powerpoint/2010/main" val="4427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6110"/>
          </a:xfrm>
        </p:spPr>
        <p:txBody>
          <a:bodyPr/>
          <a:lstStyle/>
          <a:p>
            <a:pPr algn="ctr"/>
            <a:r>
              <a:rPr lang="en-US" b="1" dirty="0"/>
              <a:t>What is the next Technology Tsunami?</a:t>
            </a:r>
          </a:p>
        </p:txBody>
      </p:sp>
      <p:sp>
        <p:nvSpPr>
          <p:cNvPr id="6" name="Slide Number Placeholder 5"/>
          <p:cNvSpPr>
            <a:spLocks noGrp="1"/>
          </p:cNvSpPr>
          <p:nvPr>
            <p:ph type="sldNum" sz="quarter" idx="12"/>
          </p:nvPr>
        </p:nvSpPr>
        <p:spPr/>
        <p:txBody>
          <a:bodyPr/>
          <a:lstStyle/>
          <a:p>
            <a:fld id="{625C60DB-334C-454E-B210-77B0864F575E}" type="slidenum">
              <a:rPr lang="en-US" smtClean="0">
                <a:solidFill>
                  <a:prstClr val="black">
                    <a:tint val="75000"/>
                  </a:prstClr>
                </a:solidFill>
              </a:rPr>
              <a:pPr/>
              <a:t>5</a:t>
            </a:fld>
            <a:endParaRPr lang="en-US">
              <a:solidFill>
                <a:prstClr val="black">
                  <a:tint val="75000"/>
                </a:prst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2083" y="735034"/>
            <a:ext cx="10294619" cy="580388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2289885" y="2058688"/>
            <a:ext cx="7399013" cy="2585323"/>
          </a:xfrm>
          <a:prstGeom prst="rect">
            <a:avLst/>
          </a:prstGeom>
          <a:ln>
            <a:noFill/>
          </a:ln>
        </p:spPr>
        <p:txBody>
          <a:bodyPr wrap="none">
            <a:spAutoFit/>
          </a:bodyPr>
          <a:lstStyle/>
          <a:p>
            <a:pPr algn="ctr"/>
            <a:r>
              <a:rPr lang="en-US" sz="5400" b="1" dirty="0"/>
              <a:t>Built-in</a:t>
            </a:r>
          </a:p>
          <a:p>
            <a:pPr algn="ctr"/>
            <a:r>
              <a:rPr lang="en-US" sz="5400" b="1" dirty="0"/>
              <a:t>intelligence everywhere, </a:t>
            </a:r>
          </a:p>
          <a:p>
            <a:pPr algn="ctr"/>
            <a:r>
              <a:rPr lang="en-US" sz="5400" b="1" dirty="0"/>
              <a:t>all the time</a:t>
            </a:r>
            <a:endParaRPr lang="en-US" sz="5400" dirty="0"/>
          </a:p>
        </p:txBody>
      </p:sp>
    </p:spTree>
    <p:extLst>
      <p:ext uri="{BB962C8B-B14F-4D97-AF65-F5344CB8AC3E}">
        <p14:creationId xmlns:p14="http://schemas.microsoft.com/office/powerpoint/2010/main" val="154504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hlinkClick r:id="" action="ppaction://noaction"/>
          </p:cNvPr>
          <p:cNvSpPr/>
          <p:nvPr/>
        </p:nvSpPr>
        <p:spPr>
          <a:xfrm>
            <a:off x="971961" y="4427236"/>
            <a:ext cx="3129498" cy="461665"/>
          </a:xfrm>
          <a:prstGeom prst="rect">
            <a:avLst/>
          </a:prstGeom>
        </p:spPr>
        <p:txBody>
          <a:bodyPr wrap="square">
            <a:spAutoFit/>
          </a:bodyPr>
          <a:lstStyle/>
          <a:p>
            <a:pPr fontAlgn="base" hangingPunct="0"/>
            <a:r>
              <a:rPr lang="en-US" sz="2400" b="1" kern="0" dirty="0">
                <a:latin typeface="Calibri Light"/>
                <a:sym typeface="Calibri"/>
              </a:rPr>
              <a:t>Ubiquitous Computing</a:t>
            </a:r>
          </a:p>
        </p:txBody>
      </p:sp>
      <p:sp>
        <p:nvSpPr>
          <p:cNvPr id="11" name="Rectangle 10">
            <a:hlinkClick r:id="" action="ppaction://noaction"/>
          </p:cNvPr>
          <p:cNvSpPr/>
          <p:nvPr/>
        </p:nvSpPr>
        <p:spPr>
          <a:xfrm>
            <a:off x="7609432" y="4311209"/>
            <a:ext cx="4103268" cy="461665"/>
          </a:xfrm>
          <a:prstGeom prst="rect">
            <a:avLst/>
          </a:prstGeom>
        </p:spPr>
        <p:txBody>
          <a:bodyPr wrap="square">
            <a:spAutoFit/>
          </a:bodyPr>
          <a:lstStyle/>
          <a:p>
            <a:pPr fontAlgn="base" hangingPunct="0"/>
            <a:r>
              <a:rPr lang="en-US" sz="2400" b="1" kern="0" dirty="0">
                <a:latin typeface="Calibri Light"/>
                <a:sym typeface="Calibri"/>
              </a:rPr>
              <a:t>Software Defined Everything</a:t>
            </a:r>
          </a:p>
        </p:txBody>
      </p:sp>
      <p:sp>
        <p:nvSpPr>
          <p:cNvPr id="12" name="Rectangle 11">
            <a:hlinkClick r:id="" action="ppaction://noaction"/>
          </p:cNvPr>
          <p:cNvSpPr/>
          <p:nvPr/>
        </p:nvSpPr>
        <p:spPr>
          <a:xfrm>
            <a:off x="8886558" y="2836046"/>
            <a:ext cx="3312373" cy="461665"/>
          </a:xfrm>
          <a:prstGeom prst="rect">
            <a:avLst/>
          </a:prstGeom>
        </p:spPr>
        <p:txBody>
          <a:bodyPr wrap="square">
            <a:spAutoFit/>
          </a:bodyPr>
          <a:lstStyle/>
          <a:p>
            <a:pPr fontAlgn="base" hangingPunct="0"/>
            <a:r>
              <a:rPr lang="en-US" sz="2400" b="1" kern="0" dirty="0">
                <a:latin typeface="Calibri Light"/>
                <a:sym typeface="Calibri"/>
              </a:rPr>
              <a:t>Accelerated Computing</a:t>
            </a:r>
          </a:p>
        </p:txBody>
      </p:sp>
      <p:sp>
        <p:nvSpPr>
          <p:cNvPr id="13" name="Rectangle 12">
            <a:hlinkClick r:id="rId3" action="ppaction://hlinksldjump"/>
          </p:cNvPr>
          <p:cNvSpPr/>
          <p:nvPr/>
        </p:nvSpPr>
        <p:spPr>
          <a:xfrm>
            <a:off x="8187063" y="979961"/>
            <a:ext cx="3326932" cy="461665"/>
          </a:xfrm>
          <a:prstGeom prst="rect">
            <a:avLst/>
          </a:prstGeom>
        </p:spPr>
        <p:txBody>
          <a:bodyPr wrap="square">
            <a:spAutoFit/>
          </a:bodyPr>
          <a:lstStyle/>
          <a:p>
            <a:pPr fontAlgn="base" hangingPunct="0"/>
            <a:r>
              <a:rPr lang="en-US" sz="2400" b="1" kern="0" dirty="0">
                <a:latin typeface="Calibri Light"/>
                <a:sym typeface="Calibri"/>
              </a:rPr>
              <a:t>Cyber Security challenges</a:t>
            </a:r>
          </a:p>
        </p:txBody>
      </p:sp>
      <p:sp>
        <p:nvSpPr>
          <p:cNvPr id="14" name="Rectangle 13">
            <a:hlinkClick r:id="rId4" action="ppaction://hlinksldjump"/>
          </p:cNvPr>
          <p:cNvSpPr/>
          <p:nvPr/>
        </p:nvSpPr>
        <p:spPr>
          <a:xfrm>
            <a:off x="1687610" y="867726"/>
            <a:ext cx="1650324" cy="461665"/>
          </a:xfrm>
          <a:prstGeom prst="rect">
            <a:avLst/>
          </a:prstGeom>
        </p:spPr>
        <p:txBody>
          <a:bodyPr wrap="square">
            <a:spAutoFit/>
          </a:bodyPr>
          <a:lstStyle/>
          <a:p>
            <a:pPr fontAlgn="base" hangingPunct="0"/>
            <a:r>
              <a:rPr lang="en-US" sz="2400" b="1" kern="0" dirty="0">
                <a:latin typeface="Calibri Light"/>
                <a:sym typeface="Calibri"/>
              </a:rPr>
              <a:t>New Habits</a:t>
            </a:r>
          </a:p>
        </p:txBody>
      </p:sp>
      <p:sp>
        <p:nvSpPr>
          <p:cNvPr id="19" name="Rectangle 18">
            <a:hlinkClick r:id="" action="ppaction://noaction"/>
          </p:cNvPr>
          <p:cNvSpPr/>
          <p:nvPr/>
        </p:nvSpPr>
        <p:spPr>
          <a:xfrm>
            <a:off x="808594" y="2507726"/>
            <a:ext cx="1890786" cy="461665"/>
          </a:xfrm>
          <a:prstGeom prst="rect">
            <a:avLst/>
          </a:prstGeom>
        </p:spPr>
        <p:txBody>
          <a:bodyPr wrap="square">
            <a:spAutoFit/>
          </a:bodyPr>
          <a:lstStyle/>
          <a:p>
            <a:pPr fontAlgn="base" hangingPunct="0"/>
            <a:r>
              <a:rPr lang="en-US" sz="2400" b="1" kern="0" dirty="0">
                <a:latin typeface="Calibri Light"/>
                <a:sym typeface="Calibri"/>
              </a:rPr>
              <a:t>Applied AI</a:t>
            </a:r>
          </a:p>
        </p:txBody>
      </p:sp>
      <p:grpSp>
        <p:nvGrpSpPr>
          <p:cNvPr id="38" name="Group 37"/>
          <p:cNvGrpSpPr/>
          <p:nvPr/>
        </p:nvGrpSpPr>
        <p:grpSpPr>
          <a:xfrm>
            <a:off x="4298406" y="2248762"/>
            <a:ext cx="3311026" cy="1875306"/>
            <a:chOff x="5811726" y="3927921"/>
            <a:chExt cx="4525235" cy="2544187"/>
          </a:xfrm>
        </p:grpSpPr>
        <p:pic>
          <p:nvPicPr>
            <p:cNvPr id="36" name="Picture 3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811726" y="3927921"/>
              <a:ext cx="4525235" cy="25441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6920728" y="4344258"/>
              <a:ext cx="2067726" cy="1377928"/>
            </a:xfrm>
            <a:prstGeom prst="rect">
              <a:avLst/>
            </a:prstGeom>
            <a:ln>
              <a:noFill/>
            </a:ln>
          </p:spPr>
          <p:txBody>
            <a:bodyPr wrap="none">
              <a:spAutoFit/>
            </a:bodyPr>
            <a:lstStyle/>
            <a:p>
              <a:pPr algn="ctr"/>
              <a:r>
                <a:rPr lang="en-US" sz="2000" b="1"/>
                <a:t>Built </a:t>
              </a:r>
              <a:r>
                <a:rPr lang="en-US" sz="2000" b="1" dirty="0"/>
                <a:t>in </a:t>
              </a:r>
            </a:p>
            <a:p>
              <a:pPr algn="ctr"/>
              <a:r>
                <a:rPr lang="en-US" sz="2000" b="1" dirty="0"/>
                <a:t>intelligence</a:t>
              </a:r>
            </a:p>
            <a:p>
              <a:pPr algn="ctr"/>
              <a:r>
                <a:rPr lang="en-US" sz="2000" b="1" dirty="0"/>
                <a:t> everywhere</a:t>
              </a:r>
              <a:endParaRPr lang="en-US" sz="2000" dirty="0"/>
            </a:p>
          </p:txBody>
        </p:sp>
      </p:grpSp>
      <p:pic>
        <p:nvPicPr>
          <p:cNvPr id="46" name="Picture 45"/>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43740" y="1612269"/>
            <a:ext cx="1641966" cy="113499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4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216545" y="2589883"/>
            <a:ext cx="1633557" cy="105239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250875" y="1545444"/>
            <a:ext cx="1766451" cy="106840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24263" y="3861315"/>
            <a:ext cx="1632348" cy="103942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7076030" y="2779781"/>
            <a:ext cx="1568633" cy="108848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63">
            <a:extLst>
              <a:ext uri="{FF2B5EF4-FFF2-40B4-BE49-F238E27FC236}">
                <a16:creationId xmlns:a16="http://schemas.microsoft.com/office/drawing/2014/main" id="{C151F383-0F7D-0741-8DB7-FE5CAD09F12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953230" y="3698498"/>
            <a:ext cx="1613477" cy="109556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 name="Rectangle 20"/>
          <p:cNvSpPr/>
          <p:nvPr/>
        </p:nvSpPr>
        <p:spPr>
          <a:xfrm>
            <a:off x="27323" y="1263504"/>
            <a:ext cx="4482642" cy="923330"/>
          </a:xfrm>
          <a:prstGeom prst="rect">
            <a:avLst/>
          </a:prstGeom>
        </p:spPr>
        <p:txBody>
          <a:bodyPr wrap="square">
            <a:spAutoFit/>
          </a:bodyPr>
          <a:lstStyle/>
          <a:p>
            <a:pPr marL="0" lvl="1" indent="228600" algn="ctr" fontAlgn="base" hangingPunct="0"/>
            <a:r>
              <a:rPr lang="en-US" b="1" kern="0" dirty="0">
                <a:solidFill>
                  <a:schemeClr val="bg2">
                    <a:lumMod val="50000"/>
                  </a:schemeClr>
                </a:solidFill>
                <a:latin typeface="Calibri Light"/>
                <a:sym typeface="Calibri"/>
              </a:rPr>
              <a:t>Work from anywhere, always connected, gaming, sharing, open source, reduced footprint, cord-cutting</a:t>
            </a:r>
          </a:p>
        </p:txBody>
      </p:sp>
      <p:sp>
        <p:nvSpPr>
          <p:cNvPr id="22" name="Rectangle 21"/>
          <p:cNvSpPr/>
          <p:nvPr/>
        </p:nvSpPr>
        <p:spPr>
          <a:xfrm>
            <a:off x="8240468" y="1347567"/>
            <a:ext cx="3761331" cy="923330"/>
          </a:xfrm>
          <a:prstGeom prst="rect">
            <a:avLst/>
          </a:prstGeom>
        </p:spPr>
        <p:txBody>
          <a:bodyPr wrap="square">
            <a:spAutoFit/>
          </a:bodyPr>
          <a:lstStyle/>
          <a:p>
            <a:pPr marL="0" lvl="1" indent="228600" algn="ctr" fontAlgn="base" hangingPunct="0"/>
            <a:r>
              <a:rPr lang="en-US" b="1" kern="0" dirty="0">
                <a:solidFill>
                  <a:schemeClr val="bg2">
                    <a:lumMod val="50000"/>
                  </a:schemeClr>
                </a:solidFill>
                <a:latin typeface="Calibri Light"/>
                <a:sym typeface="Calibri"/>
              </a:rPr>
              <a:t>At scale, authentication, encryption by default, role-based training, </a:t>
            </a:r>
            <a:r>
              <a:rPr lang="en-US" b="1" kern="0" dirty="0" err="1">
                <a:solidFill>
                  <a:schemeClr val="bg2">
                    <a:lumMod val="50000"/>
                  </a:schemeClr>
                </a:solidFill>
                <a:latin typeface="Calibri Light"/>
                <a:sym typeface="Calibri"/>
              </a:rPr>
              <a:t>BlockChain</a:t>
            </a:r>
            <a:endParaRPr lang="en-US" b="1" kern="0" dirty="0">
              <a:solidFill>
                <a:schemeClr val="bg2">
                  <a:lumMod val="50000"/>
                </a:schemeClr>
              </a:solidFill>
              <a:latin typeface="Calibri Light"/>
              <a:sym typeface="Calibri"/>
            </a:endParaRPr>
          </a:p>
        </p:txBody>
      </p:sp>
      <p:sp>
        <p:nvSpPr>
          <p:cNvPr id="23" name="Rectangle 22"/>
          <p:cNvSpPr/>
          <p:nvPr/>
        </p:nvSpPr>
        <p:spPr>
          <a:xfrm>
            <a:off x="8347762" y="3238285"/>
            <a:ext cx="3612447" cy="646331"/>
          </a:xfrm>
          <a:prstGeom prst="rect">
            <a:avLst/>
          </a:prstGeom>
        </p:spPr>
        <p:txBody>
          <a:bodyPr wrap="square">
            <a:spAutoFit/>
          </a:bodyPr>
          <a:lstStyle/>
          <a:p>
            <a:pPr marL="0" lvl="1" indent="228600" algn="ctr" fontAlgn="base" hangingPunct="0"/>
            <a:r>
              <a:rPr lang="en-US" b="1" kern="0" dirty="0" err="1">
                <a:solidFill>
                  <a:schemeClr val="bg2">
                    <a:lumMod val="50000"/>
                  </a:schemeClr>
                </a:solidFill>
                <a:latin typeface="Calibri Light"/>
                <a:sym typeface="Calibri"/>
              </a:rPr>
              <a:t>Serverless</a:t>
            </a:r>
            <a:r>
              <a:rPr lang="en-US" b="1" kern="0" dirty="0">
                <a:solidFill>
                  <a:schemeClr val="bg2">
                    <a:lumMod val="50000"/>
                  </a:schemeClr>
                </a:solidFill>
                <a:latin typeface="Calibri Light"/>
                <a:sym typeface="Calibri"/>
              </a:rPr>
              <a:t>, edge computing, HPC, GPUs, Neuromorphic, Quantum</a:t>
            </a:r>
          </a:p>
        </p:txBody>
      </p:sp>
      <p:sp>
        <p:nvSpPr>
          <p:cNvPr id="24" name="Rectangle 23"/>
          <p:cNvSpPr/>
          <p:nvPr/>
        </p:nvSpPr>
        <p:spPr>
          <a:xfrm>
            <a:off x="7052677" y="4717137"/>
            <a:ext cx="5040833" cy="923330"/>
          </a:xfrm>
          <a:prstGeom prst="rect">
            <a:avLst/>
          </a:prstGeom>
        </p:spPr>
        <p:txBody>
          <a:bodyPr wrap="square">
            <a:spAutoFit/>
          </a:bodyPr>
          <a:lstStyle/>
          <a:p>
            <a:pPr marL="0" lvl="1" indent="228600" algn="ctr" fontAlgn="base" hangingPunct="0"/>
            <a:r>
              <a:rPr lang="en-US" b="1" kern="0" dirty="0">
                <a:solidFill>
                  <a:schemeClr val="bg2">
                    <a:lumMod val="50000"/>
                  </a:schemeClr>
                </a:solidFill>
                <a:latin typeface="Calibri Light"/>
                <a:sym typeface="Calibri"/>
              </a:rPr>
              <a:t>Programming everything, APIs, Software Defined Networks, containers, DevOps, Open Source, self-healing, everything distributed</a:t>
            </a:r>
          </a:p>
        </p:txBody>
      </p:sp>
      <p:sp>
        <p:nvSpPr>
          <p:cNvPr id="25" name="Rectangle 24"/>
          <p:cNvSpPr/>
          <p:nvPr/>
        </p:nvSpPr>
        <p:spPr>
          <a:xfrm>
            <a:off x="457794" y="4814681"/>
            <a:ext cx="3957146" cy="369332"/>
          </a:xfrm>
          <a:prstGeom prst="rect">
            <a:avLst/>
          </a:prstGeom>
        </p:spPr>
        <p:txBody>
          <a:bodyPr wrap="square">
            <a:spAutoFit/>
          </a:bodyPr>
          <a:lstStyle/>
          <a:p>
            <a:pPr marL="0" lvl="1" indent="228600" algn="ctr" fontAlgn="base" hangingPunct="0"/>
            <a:r>
              <a:rPr lang="en-US" b="1" kern="0" dirty="0">
                <a:solidFill>
                  <a:schemeClr val="bg2">
                    <a:lumMod val="50000"/>
                  </a:schemeClr>
                </a:solidFill>
                <a:latin typeface="Calibri Light"/>
                <a:sym typeface="Calibri"/>
              </a:rPr>
              <a:t>Mobile, smart devices, AR, </a:t>
            </a:r>
            <a:r>
              <a:rPr lang="en-US" b="1" kern="0" dirty="0" err="1">
                <a:solidFill>
                  <a:schemeClr val="bg2">
                    <a:lumMod val="50000"/>
                  </a:schemeClr>
                </a:solidFill>
                <a:latin typeface="Calibri Light"/>
                <a:sym typeface="Calibri"/>
              </a:rPr>
              <a:t>IoT</a:t>
            </a:r>
            <a:r>
              <a:rPr lang="en-US" b="1" kern="0" dirty="0">
                <a:solidFill>
                  <a:schemeClr val="bg2">
                    <a:lumMod val="50000"/>
                  </a:schemeClr>
                </a:solidFill>
                <a:latin typeface="Calibri Light"/>
                <a:sym typeface="Calibri"/>
              </a:rPr>
              <a:t>, NUI</a:t>
            </a:r>
          </a:p>
        </p:txBody>
      </p:sp>
      <p:sp>
        <p:nvSpPr>
          <p:cNvPr id="26" name="Rectangle 25"/>
          <p:cNvSpPr/>
          <p:nvPr/>
        </p:nvSpPr>
        <p:spPr>
          <a:xfrm>
            <a:off x="237932" y="2939401"/>
            <a:ext cx="3073798" cy="1200329"/>
          </a:xfrm>
          <a:prstGeom prst="rect">
            <a:avLst/>
          </a:prstGeom>
        </p:spPr>
        <p:txBody>
          <a:bodyPr wrap="square">
            <a:spAutoFit/>
          </a:bodyPr>
          <a:lstStyle/>
          <a:p>
            <a:pPr marL="0" lvl="1" indent="228600" algn="ctr" fontAlgn="base" hangingPunct="0"/>
            <a:r>
              <a:rPr lang="en-US" b="1" kern="0" dirty="0">
                <a:solidFill>
                  <a:schemeClr val="bg2">
                    <a:lumMod val="50000"/>
                  </a:schemeClr>
                </a:solidFill>
                <a:latin typeface="Calibri Light"/>
                <a:sym typeface="Calibri"/>
              </a:rPr>
              <a:t>Deep Learning, Machine Learning, </a:t>
            </a:r>
            <a:r>
              <a:rPr lang="en-US" b="1" kern="0" dirty="0" err="1">
                <a:solidFill>
                  <a:schemeClr val="bg2">
                    <a:lumMod val="50000"/>
                  </a:schemeClr>
                </a:solidFill>
                <a:latin typeface="Calibri Light"/>
                <a:sym typeface="Calibri"/>
              </a:rPr>
              <a:t>chatbots</a:t>
            </a:r>
            <a:r>
              <a:rPr lang="en-US" b="1" kern="0" dirty="0">
                <a:solidFill>
                  <a:schemeClr val="bg2">
                    <a:lumMod val="50000"/>
                  </a:schemeClr>
                </a:solidFill>
                <a:latin typeface="Calibri Light"/>
                <a:sym typeface="Calibri"/>
              </a:rPr>
              <a:t>, NLP, automation, data-driven, APIs, analytics, combinations</a:t>
            </a:r>
          </a:p>
        </p:txBody>
      </p:sp>
      <p:sp>
        <p:nvSpPr>
          <p:cNvPr id="29" name="Rectangle 28">
            <a:extLst>
              <a:ext uri="{FF2B5EF4-FFF2-40B4-BE49-F238E27FC236}">
                <a16:creationId xmlns:a16="http://schemas.microsoft.com/office/drawing/2014/main" id="{BBCF6CC4-4861-064B-8E9C-C158E8059F3D}"/>
              </a:ext>
            </a:extLst>
          </p:cNvPr>
          <p:cNvSpPr/>
          <p:nvPr/>
        </p:nvSpPr>
        <p:spPr>
          <a:xfrm>
            <a:off x="1095501" y="6452820"/>
            <a:ext cx="90256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Participate at: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2"/>
              </a:rPr>
              <a:t>techwaves@jpl.nasa.gov</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a:t>
            </a:r>
          </a:p>
        </p:txBody>
      </p:sp>
      <p:sp>
        <p:nvSpPr>
          <p:cNvPr id="30" name="TextBox 29">
            <a:extLst>
              <a:ext uri="{FF2B5EF4-FFF2-40B4-BE49-F238E27FC236}">
                <a16:creationId xmlns:a16="http://schemas.microsoft.com/office/drawing/2014/main" id="{C12BD51F-8C17-894C-9512-4D499FEA5E50}"/>
              </a:ext>
            </a:extLst>
          </p:cNvPr>
          <p:cNvSpPr txBox="1"/>
          <p:nvPr/>
        </p:nvSpPr>
        <p:spPr>
          <a:xfrm>
            <a:off x="1095501" y="5752900"/>
            <a:ext cx="4424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everyone</a:t>
            </a:r>
          </a:p>
        </p:txBody>
      </p:sp>
      <p:sp>
        <p:nvSpPr>
          <p:cNvPr id="31" name="TextBox 30">
            <a:extLst>
              <a:ext uri="{FF2B5EF4-FFF2-40B4-BE49-F238E27FC236}">
                <a16:creationId xmlns:a16="http://schemas.microsoft.com/office/drawing/2014/main" id="{FC3AA718-ADAC-E143-8393-B27369885E12}"/>
              </a:ext>
            </a:extLst>
          </p:cNvPr>
          <p:cNvSpPr txBox="1"/>
          <p:nvPr/>
        </p:nvSpPr>
        <p:spPr>
          <a:xfrm>
            <a:off x="5433279" y="5752900"/>
            <a:ext cx="5824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primarily developers</a:t>
            </a:r>
          </a:p>
        </p:txBody>
      </p:sp>
      <p:sp>
        <p:nvSpPr>
          <p:cNvPr id="32" name="Action Button: Beginning 31">
            <a:hlinkClick r:id="rId13" action="ppaction://hlinksldjump" highlightClick="1"/>
            <a:extLst>
              <a:ext uri="{FF2B5EF4-FFF2-40B4-BE49-F238E27FC236}">
                <a16:creationId xmlns:a16="http://schemas.microsoft.com/office/drawing/2014/main" id="{5B3EB9FE-167A-734A-9B9D-19307FA632D4}"/>
              </a:ext>
            </a:extLst>
          </p:cNvPr>
          <p:cNvSpPr/>
          <p:nvPr/>
        </p:nvSpPr>
        <p:spPr>
          <a:xfrm>
            <a:off x="237932" y="5640467"/>
            <a:ext cx="734029" cy="69992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08F2304-DAC5-BF43-AAD1-1F997E7F5BCF}"/>
              </a:ext>
            </a:extLst>
          </p:cNvPr>
          <p:cNvSpPr>
            <a:spLocks noGrp="1"/>
          </p:cNvSpPr>
          <p:nvPr>
            <p:ph type="title"/>
          </p:nvPr>
        </p:nvSpPr>
        <p:spPr>
          <a:xfrm>
            <a:off x="794904" y="298209"/>
            <a:ext cx="10444843" cy="422969"/>
          </a:xfrm>
        </p:spPr>
        <p:txBody>
          <a:bodyPr>
            <a:normAutofit fontScale="90000"/>
          </a:bodyPr>
          <a:lstStyle/>
          <a:p>
            <a:r>
              <a:rPr lang="en-US" sz="3200" b="1" dirty="0">
                <a:solidFill>
                  <a:srgbClr val="000000"/>
                </a:solidFill>
                <a:latin typeface="Calibri" panose="020F0502020204030204" pitchFamily="34" charset="0"/>
              </a:rPr>
              <a:t>Surfing the next major technology waves - Summary</a:t>
            </a:r>
            <a:endParaRPr lang="en-US" dirty="0"/>
          </a:p>
        </p:txBody>
      </p:sp>
      <p:sp>
        <p:nvSpPr>
          <p:cNvPr id="6" name="Action Button: End 5">
            <a:hlinkClick r:id="" action="ppaction://noaction" highlightClick="1"/>
            <a:extLst>
              <a:ext uri="{FF2B5EF4-FFF2-40B4-BE49-F238E27FC236}">
                <a16:creationId xmlns:a16="http://schemas.microsoft.com/office/drawing/2014/main" id="{4DE6A364-EBFC-ED42-9891-AD981A0EE959}"/>
              </a:ext>
            </a:extLst>
          </p:cNvPr>
          <p:cNvSpPr/>
          <p:nvPr/>
        </p:nvSpPr>
        <p:spPr>
          <a:xfrm>
            <a:off x="11370232" y="5616558"/>
            <a:ext cx="684936" cy="97260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814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71961" y="4427236"/>
            <a:ext cx="3129498" cy="461665"/>
          </a:xfrm>
          <a:prstGeom prst="rect">
            <a:avLst/>
          </a:prstGeom>
        </p:spPr>
        <p:txBody>
          <a:bodyPr wrap="square">
            <a:spAutoFit/>
          </a:bodyPr>
          <a:lstStyle/>
          <a:p>
            <a:pPr fontAlgn="base" hangingPunct="0"/>
            <a:r>
              <a:rPr lang="en-US" sz="2400" b="1" kern="0" dirty="0">
                <a:latin typeface="Calibri Light"/>
                <a:sym typeface="Calibri"/>
              </a:rPr>
              <a:t>Ubiquitous Computing</a:t>
            </a:r>
          </a:p>
        </p:txBody>
      </p:sp>
      <p:sp>
        <p:nvSpPr>
          <p:cNvPr id="11" name="Rectangle 10"/>
          <p:cNvSpPr/>
          <p:nvPr/>
        </p:nvSpPr>
        <p:spPr>
          <a:xfrm>
            <a:off x="7609432" y="4311209"/>
            <a:ext cx="4103268" cy="461665"/>
          </a:xfrm>
          <a:prstGeom prst="rect">
            <a:avLst/>
          </a:prstGeom>
        </p:spPr>
        <p:txBody>
          <a:bodyPr wrap="square">
            <a:spAutoFit/>
          </a:bodyPr>
          <a:lstStyle/>
          <a:p>
            <a:pPr fontAlgn="base" hangingPunct="0"/>
            <a:r>
              <a:rPr lang="en-US" sz="2400" b="1" kern="0" dirty="0">
                <a:latin typeface="Calibri Light"/>
                <a:sym typeface="Calibri"/>
              </a:rPr>
              <a:t>Software Defined Everything</a:t>
            </a:r>
          </a:p>
        </p:txBody>
      </p:sp>
      <p:sp>
        <p:nvSpPr>
          <p:cNvPr id="12" name="Rectangle 11"/>
          <p:cNvSpPr/>
          <p:nvPr/>
        </p:nvSpPr>
        <p:spPr>
          <a:xfrm>
            <a:off x="8886558" y="2836046"/>
            <a:ext cx="3312373" cy="461665"/>
          </a:xfrm>
          <a:prstGeom prst="rect">
            <a:avLst/>
          </a:prstGeom>
        </p:spPr>
        <p:txBody>
          <a:bodyPr wrap="square">
            <a:spAutoFit/>
          </a:bodyPr>
          <a:lstStyle/>
          <a:p>
            <a:pPr fontAlgn="base" hangingPunct="0"/>
            <a:r>
              <a:rPr lang="en-US" sz="2400" b="1" kern="0" dirty="0">
                <a:latin typeface="Calibri Light"/>
                <a:sym typeface="Calibri"/>
              </a:rPr>
              <a:t>Accelerated Computing</a:t>
            </a:r>
          </a:p>
        </p:txBody>
      </p:sp>
      <p:sp>
        <p:nvSpPr>
          <p:cNvPr id="13" name="Rectangle 12"/>
          <p:cNvSpPr/>
          <p:nvPr/>
        </p:nvSpPr>
        <p:spPr>
          <a:xfrm>
            <a:off x="8187063" y="979961"/>
            <a:ext cx="3326932" cy="461665"/>
          </a:xfrm>
          <a:prstGeom prst="rect">
            <a:avLst/>
          </a:prstGeom>
        </p:spPr>
        <p:txBody>
          <a:bodyPr wrap="square">
            <a:spAutoFit/>
          </a:bodyPr>
          <a:lstStyle/>
          <a:p>
            <a:pPr fontAlgn="base" hangingPunct="0"/>
            <a:r>
              <a:rPr lang="en-US" sz="2400" b="1" kern="0" dirty="0">
                <a:latin typeface="Calibri Light"/>
                <a:sym typeface="Calibri"/>
              </a:rPr>
              <a:t>Cyber Security challenges</a:t>
            </a:r>
          </a:p>
        </p:txBody>
      </p:sp>
      <p:sp>
        <p:nvSpPr>
          <p:cNvPr id="14" name="Rectangle 13"/>
          <p:cNvSpPr/>
          <p:nvPr/>
        </p:nvSpPr>
        <p:spPr>
          <a:xfrm>
            <a:off x="1687610" y="867726"/>
            <a:ext cx="1650324" cy="461665"/>
          </a:xfrm>
          <a:prstGeom prst="rect">
            <a:avLst/>
          </a:prstGeom>
        </p:spPr>
        <p:txBody>
          <a:bodyPr wrap="square">
            <a:spAutoFit/>
          </a:bodyPr>
          <a:lstStyle/>
          <a:p>
            <a:pPr fontAlgn="base" hangingPunct="0"/>
            <a:r>
              <a:rPr lang="en-US" sz="2400" b="1" kern="0" dirty="0">
                <a:solidFill>
                  <a:srgbClr val="FF0000"/>
                </a:solidFill>
                <a:latin typeface="Calibri Light"/>
                <a:sym typeface="Calibri"/>
              </a:rPr>
              <a:t>New Habits</a:t>
            </a:r>
          </a:p>
        </p:txBody>
      </p:sp>
      <p:sp>
        <p:nvSpPr>
          <p:cNvPr id="19" name="Rectangle 18"/>
          <p:cNvSpPr/>
          <p:nvPr/>
        </p:nvSpPr>
        <p:spPr>
          <a:xfrm>
            <a:off x="808594" y="2507726"/>
            <a:ext cx="1890786" cy="461665"/>
          </a:xfrm>
          <a:prstGeom prst="rect">
            <a:avLst/>
          </a:prstGeom>
        </p:spPr>
        <p:txBody>
          <a:bodyPr wrap="square">
            <a:spAutoFit/>
          </a:bodyPr>
          <a:lstStyle/>
          <a:p>
            <a:pPr fontAlgn="base" hangingPunct="0"/>
            <a:r>
              <a:rPr lang="en-US" sz="2400" b="1" kern="0" dirty="0">
                <a:latin typeface="Calibri Light"/>
                <a:sym typeface="Calibri"/>
              </a:rPr>
              <a:t>Applied AI</a:t>
            </a:r>
          </a:p>
        </p:txBody>
      </p:sp>
      <p:grpSp>
        <p:nvGrpSpPr>
          <p:cNvPr id="38" name="Group 37"/>
          <p:cNvGrpSpPr/>
          <p:nvPr/>
        </p:nvGrpSpPr>
        <p:grpSpPr>
          <a:xfrm>
            <a:off x="4298406" y="2248762"/>
            <a:ext cx="3311026" cy="1875306"/>
            <a:chOff x="5811726" y="3927921"/>
            <a:chExt cx="4525235" cy="2544187"/>
          </a:xfrm>
        </p:grpSpPr>
        <p:pic>
          <p:nvPicPr>
            <p:cNvPr id="36" name="Picture 3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1726" y="3927921"/>
              <a:ext cx="4525235" cy="254418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7" name="Rectangle 36"/>
            <p:cNvSpPr/>
            <p:nvPr/>
          </p:nvSpPr>
          <p:spPr>
            <a:xfrm>
              <a:off x="6920728" y="4344258"/>
              <a:ext cx="2067726" cy="1377928"/>
            </a:xfrm>
            <a:prstGeom prst="rect">
              <a:avLst/>
            </a:prstGeom>
            <a:ln>
              <a:noFill/>
            </a:ln>
          </p:spPr>
          <p:txBody>
            <a:bodyPr wrap="none">
              <a:spAutoFit/>
            </a:bodyPr>
            <a:lstStyle/>
            <a:p>
              <a:pPr algn="ctr"/>
              <a:r>
                <a:rPr lang="en-US" sz="2000" b="1"/>
                <a:t>Built </a:t>
              </a:r>
              <a:r>
                <a:rPr lang="en-US" sz="2000" b="1" dirty="0"/>
                <a:t>in </a:t>
              </a:r>
            </a:p>
            <a:p>
              <a:pPr algn="ctr"/>
              <a:r>
                <a:rPr lang="en-US" sz="2000" b="1" dirty="0"/>
                <a:t>intelligence</a:t>
              </a:r>
            </a:p>
            <a:p>
              <a:pPr algn="ctr"/>
              <a:r>
                <a:rPr lang="en-US" sz="2000" b="1" dirty="0"/>
                <a:t> everywhere</a:t>
              </a:r>
              <a:endParaRPr lang="en-US" sz="2000" dirty="0"/>
            </a:p>
          </p:txBody>
        </p:sp>
      </p:grpSp>
      <p:pic>
        <p:nvPicPr>
          <p:cNvPr id="46" name="Picture 4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43740" y="1612269"/>
            <a:ext cx="1641966" cy="113499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7" name="Picture 46"/>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216545" y="2589883"/>
            <a:ext cx="1633557" cy="1052392"/>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250875" y="1545444"/>
            <a:ext cx="1766451" cy="106840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24263" y="3861315"/>
            <a:ext cx="1632348" cy="103942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076030" y="2779781"/>
            <a:ext cx="1568633" cy="108848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20" name="Picture 63">
            <a:extLst>
              <a:ext uri="{FF2B5EF4-FFF2-40B4-BE49-F238E27FC236}">
                <a16:creationId xmlns:a16="http://schemas.microsoft.com/office/drawing/2014/main" id="{C151F383-0F7D-0741-8DB7-FE5CAD09F1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953230" y="3698498"/>
            <a:ext cx="1613477" cy="1095568"/>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 name="Rectangle 20"/>
          <p:cNvSpPr/>
          <p:nvPr/>
        </p:nvSpPr>
        <p:spPr>
          <a:xfrm>
            <a:off x="27323" y="1263504"/>
            <a:ext cx="4482642" cy="923330"/>
          </a:xfrm>
          <a:prstGeom prst="rect">
            <a:avLst/>
          </a:prstGeom>
        </p:spPr>
        <p:txBody>
          <a:bodyPr wrap="square">
            <a:spAutoFit/>
          </a:bodyPr>
          <a:lstStyle/>
          <a:p>
            <a:pPr marL="0" lvl="1" indent="228600" algn="ctr" fontAlgn="base" hangingPunct="0"/>
            <a:r>
              <a:rPr lang="en-US" b="1" kern="0" dirty="0">
                <a:solidFill>
                  <a:schemeClr val="bg2">
                    <a:lumMod val="50000"/>
                  </a:schemeClr>
                </a:solidFill>
                <a:latin typeface="Calibri Light"/>
                <a:sym typeface="Calibri"/>
              </a:rPr>
              <a:t>Work from anywhere, always connected, gaming, sharing, open source, reduced footprint, cord-cutting</a:t>
            </a:r>
          </a:p>
        </p:txBody>
      </p:sp>
      <p:sp>
        <p:nvSpPr>
          <p:cNvPr id="29" name="Rectangle 28">
            <a:extLst>
              <a:ext uri="{FF2B5EF4-FFF2-40B4-BE49-F238E27FC236}">
                <a16:creationId xmlns:a16="http://schemas.microsoft.com/office/drawing/2014/main" id="{BBCF6CC4-4861-064B-8E9C-C158E8059F3D}"/>
              </a:ext>
            </a:extLst>
          </p:cNvPr>
          <p:cNvSpPr/>
          <p:nvPr/>
        </p:nvSpPr>
        <p:spPr>
          <a:xfrm>
            <a:off x="1095501" y="6452820"/>
            <a:ext cx="902563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Participate at: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0"/>
              </a:rPr>
              <a:t>techwaves@jpl.nasa.gov</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or </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hlinkClick r:id="rId11"/>
              </a:rPr>
              <a:t>https://goto.jpl.nasa.gov/techwaves</a:t>
            </a:r>
            <a:r>
              <a:rPr kumimoji="0" lang="en-US" sz="1800" b="0" i="0" u="none" strike="noStrike" kern="1200" cap="none" spc="0" normalizeH="0" baseline="0" noProof="0" dirty="0">
                <a:ln>
                  <a:noFill/>
                </a:ln>
                <a:solidFill>
                  <a:prstClr val="black"/>
                </a:solidFill>
                <a:effectLst/>
                <a:uLnTx/>
                <a:uFillTx/>
                <a:latin typeface="Calibri"/>
                <a:ea typeface="+mn-ea"/>
                <a:cs typeface="+mn-cs"/>
                <a:sym typeface="Calibri"/>
              </a:rPr>
              <a:t> </a:t>
            </a:r>
          </a:p>
        </p:txBody>
      </p:sp>
      <p:sp>
        <p:nvSpPr>
          <p:cNvPr id="30" name="TextBox 29">
            <a:extLst>
              <a:ext uri="{FF2B5EF4-FFF2-40B4-BE49-F238E27FC236}">
                <a16:creationId xmlns:a16="http://schemas.microsoft.com/office/drawing/2014/main" id="{C12BD51F-8C17-894C-9512-4D499FEA5E50}"/>
              </a:ext>
            </a:extLst>
          </p:cNvPr>
          <p:cNvSpPr txBox="1"/>
          <p:nvPr/>
        </p:nvSpPr>
        <p:spPr>
          <a:xfrm>
            <a:off x="1095501" y="5752900"/>
            <a:ext cx="442499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everyone</a:t>
            </a:r>
          </a:p>
        </p:txBody>
      </p:sp>
      <p:sp>
        <p:nvSpPr>
          <p:cNvPr id="31" name="TextBox 30">
            <a:extLst>
              <a:ext uri="{FF2B5EF4-FFF2-40B4-BE49-F238E27FC236}">
                <a16:creationId xmlns:a16="http://schemas.microsoft.com/office/drawing/2014/main" id="{FC3AA718-ADAC-E143-8393-B27369885E12}"/>
              </a:ext>
            </a:extLst>
          </p:cNvPr>
          <p:cNvSpPr txBox="1"/>
          <p:nvPr/>
        </p:nvSpPr>
        <p:spPr>
          <a:xfrm>
            <a:off x="5520495" y="5764742"/>
            <a:ext cx="58245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Calibri"/>
                <a:ea typeface="+mn-ea"/>
                <a:cs typeface="+mn-cs"/>
              </a:rPr>
              <a:t>These waves will impact primarily developers</a:t>
            </a:r>
          </a:p>
        </p:txBody>
      </p:sp>
      <p:sp>
        <p:nvSpPr>
          <p:cNvPr id="22" name="Title 1">
            <a:extLst>
              <a:ext uri="{FF2B5EF4-FFF2-40B4-BE49-F238E27FC236}">
                <a16:creationId xmlns:a16="http://schemas.microsoft.com/office/drawing/2014/main" id="{3050D51E-C1C5-3447-987D-CF04B6A8FEB2}"/>
              </a:ext>
            </a:extLst>
          </p:cNvPr>
          <p:cNvSpPr>
            <a:spLocks noGrp="1"/>
          </p:cNvSpPr>
          <p:nvPr>
            <p:ph type="title"/>
          </p:nvPr>
        </p:nvSpPr>
        <p:spPr>
          <a:xfrm>
            <a:off x="1364956" y="3727"/>
            <a:ext cx="10515600" cy="906110"/>
          </a:xfrm>
        </p:spPr>
        <p:txBody>
          <a:bodyPr vert="horz" lIns="91440" tIns="45720" rIns="91440" bIns="45720" rtlCol="0" anchor="ctr">
            <a:normAutofit/>
          </a:bodyPr>
          <a:lstStyle/>
          <a:p>
            <a:r>
              <a:rPr lang="en-US" b="1" dirty="0"/>
              <a:t>Surfing the next major technology waves - New Habits</a:t>
            </a:r>
          </a:p>
        </p:txBody>
      </p:sp>
      <p:sp>
        <p:nvSpPr>
          <p:cNvPr id="23" name="Action Button: Beginning 22">
            <a:hlinkClick r:id="rId12" action="ppaction://hlinksldjump" highlightClick="1"/>
            <a:extLst>
              <a:ext uri="{FF2B5EF4-FFF2-40B4-BE49-F238E27FC236}">
                <a16:creationId xmlns:a16="http://schemas.microsoft.com/office/drawing/2014/main" id="{98E9C4C6-2A1E-8A4E-9E77-48EB08F02CE9}"/>
              </a:ext>
            </a:extLst>
          </p:cNvPr>
          <p:cNvSpPr/>
          <p:nvPr/>
        </p:nvSpPr>
        <p:spPr>
          <a:xfrm>
            <a:off x="237932" y="5752900"/>
            <a:ext cx="734029" cy="69992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ction Button: End 23">
            <a:hlinkClick r:id="" action="ppaction://noaction" highlightClick="1"/>
            <a:extLst>
              <a:ext uri="{FF2B5EF4-FFF2-40B4-BE49-F238E27FC236}">
                <a16:creationId xmlns:a16="http://schemas.microsoft.com/office/drawing/2014/main" id="{5845E43E-31F7-DC4D-B6FD-E81D69AE348E}"/>
              </a:ext>
            </a:extLst>
          </p:cNvPr>
          <p:cNvSpPr/>
          <p:nvPr/>
        </p:nvSpPr>
        <p:spPr>
          <a:xfrm>
            <a:off x="11370232" y="5616558"/>
            <a:ext cx="684936" cy="97260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41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C254BB-6854-4893-B510-576D1548A736}" type="datetimeFigureOut">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11/2/2018</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5C60DB-334C-454E-B210-77B0864F575E}"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12"/>
          <p:cNvSpPr/>
          <p:nvPr/>
        </p:nvSpPr>
        <p:spPr>
          <a:xfrm>
            <a:off x="448944" y="176226"/>
            <a:ext cx="6555362" cy="584775"/>
          </a:xfrm>
          <a:prstGeom prst="rect">
            <a:avLst/>
          </a:prstGeom>
        </p:spPr>
        <p:txBody>
          <a:bodyPr wrap="square">
            <a:spAutoFit/>
          </a:bodyPr>
          <a:lstStyle/>
          <a:p>
            <a:pPr marL="0" marR="0" lvl="0" indent="0" algn="l" defTabSz="914400" rtl="0" eaLnBrk="1" fontAlgn="base"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Light"/>
                <a:ea typeface="+mn-ea"/>
                <a:cs typeface="+mn-cs"/>
                <a:sym typeface="Calibri"/>
              </a:rPr>
              <a:t>New Habits </a:t>
            </a:r>
            <a:r>
              <a:rPr kumimoji="0" lang="mr-IN" sz="3200" b="1" i="0" u="none" strike="noStrike" kern="0" cap="none" spc="0" normalizeH="0" baseline="0" noProof="0" dirty="0">
                <a:ln>
                  <a:noFill/>
                </a:ln>
                <a:solidFill>
                  <a:prstClr val="black"/>
                </a:solidFill>
                <a:effectLst/>
                <a:uLnTx/>
                <a:uFillTx/>
                <a:latin typeface="Calibri Light"/>
                <a:ea typeface="+mn-ea"/>
                <a:sym typeface="Calibri"/>
              </a:rPr>
              <a:t>–</a:t>
            </a:r>
            <a:r>
              <a:rPr kumimoji="0" lang="en-US" sz="3200" b="1" i="0" u="none" strike="noStrike" kern="0" cap="none" spc="0" normalizeH="0" baseline="0" noProof="0" dirty="0">
                <a:ln>
                  <a:noFill/>
                </a:ln>
                <a:solidFill>
                  <a:prstClr val="black"/>
                </a:solidFill>
                <a:effectLst/>
                <a:uLnTx/>
                <a:uFillTx/>
                <a:latin typeface="Calibri Light"/>
                <a:ea typeface="+mn-ea"/>
                <a:cs typeface="+mn-cs"/>
                <a:sym typeface="Calibri"/>
              </a:rPr>
              <a:t> JPL Perspective</a:t>
            </a:r>
          </a:p>
        </p:txBody>
      </p:sp>
      <p:sp>
        <p:nvSpPr>
          <p:cNvPr id="12" name="Rectangle 11"/>
          <p:cNvSpPr/>
          <p:nvPr/>
        </p:nvSpPr>
        <p:spPr>
          <a:xfrm>
            <a:off x="-185156" y="839374"/>
            <a:ext cx="12033506" cy="3416320"/>
          </a:xfrm>
          <a:prstGeom prst="rect">
            <a:avLst/>
          </a:prstGeom>
        </p:spPr>
        <p:txBody>
          <a:bodyPr wrap="square">
            <a:spAutoFit/>
          </a:bodyPr>
          <a:lstStyle/>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kumimoji="0" lang="en-US" sz="2400" b="1" i="0" u="none" strike="noStrike" kern="0" cap="none" spc="0" normalizeH="0" baseline="0" noProof="0" dirty="0">
                <a:ln>
                  <a:noFill/>
                </a:ln>
                <a:effectLst/>
                <a:uLnTx/>
                <a:uFillTx/>
                <a:latin typeface="Calibri Light"/>
                <a:ea typeface="+mn-ea"/>
                <a:cs typeface="+mn-cs"/>
                <a:sym typeface="Calibri"/>
              </a:rPr>
              <a:t>Work from anywhere </a:t>
            </a:r>
          </a:p>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kumimoji="0" lang="en-US" sz="2400" b="1" i="0" u="none" strike="noStrike" kern="0" cap="none" spc="0" normalizeH="0" baseline="0" noProof="0" dirty="0">
                <a:ln>
                  <a:noFill/>
                </a:ln>
                <a:effectLst/>
                <a:uLnTx/>
                <a:uFillTx/>
                <a:latin typeface="Calibri Light"/>
                <a:ea typeface="+mn-ea"/>
                <a:cs typeface="+mn-cs"/>
                <a:sym typeface="Calibri"/>
              </a:rPr>
              <a:t>Always connected </a:t>
            </a:r>
            <a:r>
              <a:rPr kumimoji="0" lang="en-US" sz="2400" i="0" u="none" strike="noStrike" kern="0" cap="none" spc="0" normalizeH="0" baseline="0" noProof="0" dirty="0">
                <a:ln>
                  <a:noFill/>
                </a:ln>
                <a:effectLst/>
                <a:uLnTx/>
                <a:uFillTx/>
                <a:latin typeface="Calibri Light"/>
                <a:ea typeface="+mn-ea"/>
                <a:cs typeface="+mn-cs"/>
                <a:sym typeface="Calibri"/>
              </a:rPr>
              <a:t>to each other, our data, our devices</a:t>
            </a:r>
          </a:p>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lang="en-US" sz="2400" kern="0" dirty="0">
                <a:latin typeface="Calibri Light"/>
                <a:sym typeface="Calibri"/>
              </a:rPr>
              <a:t>Sensors everywhere give us constant insight</a:t>
            </a:r>
          </a:p>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kumimoji="0" lang="en-US" sz="2400" b="1" i="0" u="none" strike="noStrike" kern="0" cap="none" spc="0" normalizeH="0" baseline="0" noProof="0" dirty="0">
                <a:ln>
                  <a:noFill/>
                </a:ln>
                <a:effectLst/>
                <a:uLnTx/>
                <a:uFillTx/>
                <a:latin typeface="Calibri Light"/>
                <a:ea typeface="+mn-ea"/>
                <a:cs typeface="+mn-cs"/>
                <a:sym typeface="Calibri"/>
              </a:rPr>
              <a:t>3D print </a:t>
            </a:r>
            <a:r>
              <a:rPr kumimoji="0" lang="en-US" sz="2400" i="0" u="none" strike="noStrike" kern="0" cap="none" spc="0" normalizeH="0" baseline="0" noProof="0" dirty="0">
                <a:ln>
                  <a:noFill/>
                </a:ln>
                <a:effectLst/>
                <a:uLnTx/>
                <a:uFillTx/>
                <a:latin typeface="Calibri Light"/>
                <a:ea typeface="+mn-ea"/>
                <a:cs typeface="+mn-cs"/>
                <a:sym typeface="Calibri"/>
              </a:rPr>
              <a:t>our future</a:t>
            </a:r>
          </a:p>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lang="en-US" sz="2400" b="1" kern="0" dirty="0">
                <a:latin typeface="Calibri Light"/>
                <a:sym typeface="Calibri"/>
              </a:rPr>
              <a:t>Experimentatio</a:t>
            </a:r>
            <a:r>
              <a:rPr lang="en-US" sz="2400" kern="0" dirty="0">
                <a:latin typeface="Calibri Light"/>
                <a:sym typeface="Calibri"/>
              </a:rPr>
              <a:t>n makes us faster</a:t>
            </a:r>
            <a:endParaRPr kumimoji="0" lang="en-US" sz="2400" i="0" u="none" strike="noStrike" kern="0" cap="none" spc="0" normalizeH="0" baseline="0" noProof="0" dirty="0">
              <a:ln>
                <a:noFill/>
              </a:ln>
              <a:effectLst/>
              <a:uLnTx/>
              <a:uFillTx/>
              <a:latin typeface="Calibri Light"/>
              <a:sym typeface="Calibri"/>
            </a:endParaRPr>
          </a:p>
          <a:p>
            <a:pPr marL="742950" lvl="2" indent="-285750" fontAlgn="base" hangingPunct="0">
              <a:buFont typeface="Arial" charset="0"/>
              <a:buChar char="•"/>
              <a:defRPr/>
            </a:pPr>
            <a:r>
              <a:rPr lang="en-US" sz="2400" kern="0" dirty="0">
                <a:latin typeface="Calibri Light"/>
                <a:sym typeface="Calibri"/>
              </a:rPr>
              <a:t>Open Source mentality helps us reuse and share</a:t>
            </a:r>
          </a:p>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kumimoji="0" lang="en-US" sz="2400" i="0" u="none" strike="noStrike" kern="0" cap="none" spc="0" normalizeH="0" baseline="0" noProof="0" dirty="0">
                <a:ln>
                  <a:noFill/>
                </a:ln>
                <a:effectLst/>
                <a:uLnTx/>
                <a:uFillTx/>
                <a:latin typeface="Calibri Light"/>
                <a:ea typeface="+mn-ea"/>
                <a:cs typeface="+mn-cs"/>
                <a:sym typeface="Calibri"/>
              </a:rPr>
              <a:t>Reconfiguring our offices at ease makes us nimble</a:t>
            </a:r>
          </a:p>
          <a:p>
            <a:pPr marL="742950" marR="0" lvl="2" indent="-285750" algn="l" defTabSz="914400" rtl="0" eaLnBrk="1" fontAlgn="base" latinLnBrk="0" hangingPunct="0">
              <a:lnSpc>
                <a:spcPct val="100000"/>
              </a:lnSpc>
              <a:spcBef>
                <a:spcPts val="0"/>
              </a:spcBef>
              <a:spcAft>
                <a:spcPts val="0"/>
              </a:spcAft>
              <a:buClrTx/>
              <a:buSzTx/>
              <a:buFont typeface="Arial" charset="0"/>
              <a:buChar char="•"/>
              <a:tabLst/>
              <a:defRPr/>
            </a:pPr>
            <a:r>
              <a:rPr kumimoji="0" lang="en-US" sz="2400" b="1" i="0" u="none" strike="noStrike" kern="0" cap="none" spc="0" normalizeH="0" baseline="0" noProof="0" dirty="0">
                <a:ln>
                  <a:noFill/>
                </a:ln>
                <a:effectLst/>
                <a:uLnTx/>
                <a:uFillTx/>
                <a:latin typeface="Calibri Light"/>
                <a:ea typeface="+mn-ea"/>
                <a:cs typeface="+mn-cs"/>
                <a:sym typeface="Calibri"/>
              </a:rPr>
              <a:t>Crowdsourcing helps us develop faster </a:t>
            </a:r>
            <a:r>
              <a:rPr kumimoji="0" lang="en-US" sz="2400" i="0" u="none" strike="noStrike" kern="0" cap="none" spc="0" normalizeH="0" baseline="0" noProof="0" dirty="0">
                <a:ln>
                  <a:noFill/>
                </a:ln>
                <a:effectLst/>
                <a:uLnTx/>
                <a:uFillTx/>
                <a:latin typeface="Calibri Light"/>
                <a:ea typeface="+mn-ea"/>
                <a:cs typeface="+mn-cs"/>
                <a:sym typeface="Calibri"/>
              </a:rPr>
              <a:t>(e.g. JPL Pitch Day, Parking App Challenge, </a:t>
            </a:r>
            <a:br>
              <a:rPr kumimoji="0" lang="en-US" sz="2400" i="0" u="none" strike="noStrike" kern="0" cap="none" spc="0" normalizeH="0" baseline="0" noProof="0" dirty="0">
                <a:ln>
                  <a:noFill/>
                </a:ln>
                <a:effectLst/>
                <a:uLnTx/>
                <a:uFillTx/>
                <a:latin typeface="Calibri Light"/>
                <a:ea typeface="+mn-ea"/>
                <a:cs typeface="+mn-cs"/>
                <a:sym typeface="Calibri"/>
              </a:rPr>
            </a:br>
            <a:r>
              <a:rPr kumimoji="0" lang="en-US" sz="2400" i="0" u="none" strike="noStrike" kern="0" cap="none" spc="0" normalizeH="0" baseline="0" noProof="0" dirty="0">
                <a:ln>
                  <a:noFill/>
                </a:ln>
                <a:effectLst/>
                <a:uLnTx/>
                <a:uFillTx/>
                <a:latin typeface="Calibri Light"/>
                <a:ea typeface="+mn-ea"/>
                <a:cs typeface="+mn-cs"/>
                <a:sym typeface="Calibri"/>
              </a:rPr>
              <a:t>Intelligent Digital Assistants, </a:t>
            </a:r>
            <a:r>
              <a:rPr kumimoji="0" lang="en-US" sz="2400" i="0" u="none" strike="noStrike" kern="0" cap="none" spc="0" normalizeH="0" baseline="0" noProof="0" dirty="0" err="1">
                <a:ln>
                  <a:noFill/>
                </a:ln>
                <a:effectLst/>
                <a:uLnTx/>
                <a:uFillTx/>
                <a:latin typeface="Calibri Light"/>
                <a:ea typeface="+mn-ea"/>
                <a:cs typeface="+mn-cs"/>
                <a:sym typeface="Calibri"/>
              </a:rPr>
              <a:t>ChatBots</a:t>
            </a:r>
            <a:r>
              <a:rPr kumimoji="0" lang="en-US" sz="2400" i="0" u="none" strike="noStrike" kern="0" cap="none" spc="0" normalizeH="0" baseline="0" noProof="0" dirty="0">
                <a:ln>
                  <a:noFill/>
                </a:ln>
                <a:effectLst/>
                <a:uLnTx/>
                <a:uFillTx/>
                <a:latin typeface="Calibri Light"/>
                <a:ea typeface="+mn-ea"/>
                <a:cs typeface="+mn-cs"/>
                <a:sym typeface="Calibri"/>
              </a:rPr>
              <a:t>, Open Source Rover)</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770893" y="586462"/>
            <a:ext cx="4421107" cy="223861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35489" y="4426948"/>
            <a:ext cx="2712861" cy="199273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58482" y="4426948"/>
            <a:ext cx="2734925" cy="2050908"/>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45732" y="4429032"/>
            <a:ext cx="3868885" cy="2052188"/>
          </a:xfrm>
          <a:prstGeom prst="rect">
            <a:avLst/>
          </a:prstGeom>
        </p:spPr>
      </p:pic>
    </p:spTree>
    <p:extLst>
      <p:ext uri="{BB962C8B-B14F-4D97-AF65-F5344CB8AC3E}">
        <p14:creationId xmlns:p14="http://schemas.microsoft.com/office/powerpoint/2010/main" val="194259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49" name="image13.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930" y="900869"/>
            <a:ext cx="15130243" cy="5568942"/>
          </a:xfrm>
          <a:prstGeom prst="rect">
            <a:avLst/>
          </a:prstGeom>
          <a:ln w="3175">
            <a:miter lim="400000"/>
          </a:ln>
        </p:spPr>
      </p:pic>
      <p:sp>
        <p:nvSpPr>
          <p:cNvPr id="2" name="Rectangle 1"/>
          <p:cNvSpPr/>
          <p:nvPr/>
        </p:nvSpPr>
        <p:spPr>
          <a:xfrm>
            <a:off x="1672948" y="161597"/>
            <a:ext cx="9772817" cy="507831"/>
          </a:xfrm>
          <a:prstGeom prst="rect">
            <a:avLst/>
          </a:prstGeom>
        </p:spPr>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prstClr val="white"/>
                </a:solidFill>
                <a:effectLst/>
                <a:uLnTx/>
                <a:uFillTx/>
                <a:latin typeface="Calibri Light"/>
                <a:ea typeface="+mn-ea"/>
                <a:cs typeface="+mn-cs"/>
                <a:sym typeface="Calibri"/>
              </a:rPr>
              <a:t>Prepare for next generation of explorers’ ways of working</a:t>
            </a:r>
            <a:endParaRPr kumimoji="0" lang="en-US" sz="1500" b="1" i="0" u="none" strike="noStrike" kern="0" cap="none" spc="0" normalizeH="0" baseline="0" noProof="0" dirty="0">
              <a:ln>
                <a:noFill/>
              </a:ln>
              <a:solidFill>
                <a:prstClr val="white"/>
              </a:solidFill>
              <a:effectLst/>
              <a:uLnTx/>
              <a:uFillTx/>
              <a:latin typeface="Calibri Light"/>
              <a:ea typeface="+mn-ea"/>
              <a:cs typeface="+mn-cs"/>
              <a:sym typeface="Calibri"/>
            </a:endParaRPr>
          </a:p>
        </p:txBody>
      </p:sp>
    </p:spTree>
    <p:extLst>
      <p:ext uri="{BB962C8B-B14F-4D97-AF65-F5344CB8AC3E}">
        <p14:creationId xmlns:p14="http://schemas.microsoft.com/office/powerpoint/2010/main" val="962472185"/>
      </p:ext>
    </p:extLst>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000000 0.000000 L -0.244991 0.000000" pathEditMode="relative">
                                      <p:cBhvr>
                                        <p:cTn id="6" dur="3000" fill="hold"/>
                                        <p:tgtEl>
                                          <p:spTgt spid="14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force 2025 EC retreat April 2015 rev 3" id="{8CD29755-7A53-42A7-B4DE-B419525A7F2F}" vid="{1DACF9D5-1D36-4994-9E48-97FFBA499C73}"/>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orkforce 2025 EC retreat April 2015 rev 3" id="{8CD29755-7A53-42A7-B4DE-B419525A7F2F}" vid="{1DACF9D5-1D36-4994-9E48-97FFBA499C73}"/>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1">
              <a:lumMod val="75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PL_Template_White_4-3_vA4b.pptx" id="{A273D9C3-F434-4959-BA90-775C57F15484}" vid="{198DD84E-9D6D-4780-BC19-BA6D39FEEFE9}"/>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64403</TotalTime>
  <Words>831</Words>
  <Application>Microsoft Office PowerPoint</Application>
  <PresentationFormat>Widescreen</PresentationFormat>
  <Paragraphs>201</Paragraphs>
  <Slides>10</Slides>
  <Notes>9</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10</vt:i4>
      </vt:variant>
    </vt:vector>
  </HeadingPairs>
  <TitlesOfParts>
    <vt:vector size="26" baseType="lpstr">
      <vt:lpstr>Amazon Ember</vt:lpstr>
      <vt:lpstr>Amazon Ember Light</vt:lpstr>
      <vt:lpstr>Arial</vt:lpstr>
      <vt:lpstr>Avenir Book</vt:lpstr>
      <vt:lpstr>Calibri</vt:lpstr>
      <vt:lpstr>Calibri Light</vt:lpstr>
      <vt:lpstr>Helvetica</vt:lpstr>
      <vt:lpstr>Mangal</vt:lpstr>
      <vt:lpstr>Office Theme</vt:lpstr>
      <vt:lpstr>3_Office Theme</vt:lpstr>
      <vt:lpstr>1_Office Theme</vt:lpstr>
      <vt:lpstr>6_Office Theme</vt:lpstr>
      <vt:lpstr>Custom Design</vt:lpstr>
      <vt:lpstr>2_Custom Design</vt:lpstr>
      <vt:lpstr>Content Slides</vt:lpstr>
      <vt:lpstr>6_Custom Design</vt:lpstr>
      <vt:lpstr>PowerPoint Presentation</vt:lpstr>
      <vt:lpstr>PowerPoint Presentation</vt:lpstr>
      <vt:lpstr>PowerPoint Presentation</vt:lpstr>
      <vt:lpstr>PowerPoint Presentation</vt:lpstr>
      <vt:lpstr>What is the next Technology Tsunami?</vt:lpstr>
      <vt:lpstr>Surfing the next major technology waves - Summary</vt:lpstr>
      <vt:lpstr>Surfing the next major technology waves - New Habits</vt:lpstr>
      <vt:lpstr>PowerPoint Presentation</vt:lpstr>
      <vt:lpstr>PowerPoint Presentation</vt:lpstr>
      <vt:lpstr>Surfing the next major technology waves – Cyber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Waves</dc:title>
  <dc:creator>Microsoft Office User</dc:creator>
  <cp:lastModifiedBy>Paul Little</cp:lastModifiedBy>
  <cp:revision>290</cp:revision>
  <cp:lastPrinted>2017-12-05T01:01:40Z</cp:lastPrinted>
  <dcterms:created xsi:type="dcterms:W3CDTF">2017-10-29T20:26:13Z</dcterms:created>
  <dcterms:modified xsi:type="dcterms:W3CDTF">2018-11-02T22:26:01Z</dcterms:modified>
</cp:coreProperties>
</file>